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2" r:id="rId2"/>
    <p:sldId id="348" r:id="rId3"/>
    <p:sldId id="349" r:id="rId4"/>
    <p:sldId id="352" r:id="rId5"/>
    <p:sldId id="346" r:id="rId6"/>
    <p:sldId id="351" r:id="rId7"/>
    <p:sldId id="295" r:id="rId8"/>
    <p:sldId id="333" r:id="rId9"/>
    <p:sldId id="332" r:id="rId10"/>
    <p:sldId id="350" r:id="rId11"/>
    <p:sldId id="335" r:id="rId12"/>
    <p:sldId id="297" r:id="rId13"/>
    <p:sldId id="324" r:id="rId14"/>
    <p:sldId id="341" r:id="rId15"/>
    <p:sldId id="325" r:id="rId16"/>
    <p:sldId id="326" r:id="rId17"/>
    <p:sldId id="338" r:id="rId18"/>
    <p:sldId id="347" r:id="rId19"/>
    <p:sldId id="322" r:id="rId20"/>
    <p:sldId id="33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6CC7506-CBA3-1941-86DA-A38AD309BA4E}">
          <p14:sldIdLst>
            <p14:sldId id="282"/>
            <p14:sldId id="348"/>
            <p14:sldId id="349"/>
            <p14:sldId id="352"/>
            <p14:sldId id="346"/>
            <p14:sldId id="351"/>
            <p14:sldId id="295"/>
            <p14:sldId id="333"/>
            <p14:sldId id="332"/>
            <p14:sldId id="350"/>
            <p14:sldId id="335"/>
            <p14:sldId id="297"/>
            <p14:sldId id="324"/>
            <p14:sldId id="341"/>
            <p14:sldId id="325"/>
            <p14:sldId id="326"/>
            <p14:sldId id="338"/>
            <p14:sldId id="347"/>
            <p14:sldId id="322"/>
            <p14:sldId id="33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guide id="3" pos="288" userDrawn="1">
          <p15:clr>
            <a:srgbClr val="A4A3A4"/>
          </p15:clr>
        </p15:guide>
        <p15:guide id="4" pos="5472" userDrawn="1">
          <p15:clr>
            <a:srgbClr val="A4A3A4"/>
          </p15:clr>
        </p15:guide>
        <p15:guide id="5" orient="horz" pos="3888" userDrawn="1">
          <p15:clr>
            <a:srgbClr val="A4A3A4"/>
          </p15:clr>
        </p15:guide>
        <p15:guide id="6" orient="horz" pos="288" userDrawn="1">
          <p15:clr>
            <a:srgbClr val="A4A3A4"/>
          </p15:clr>
        </p15:guide>
        <p15:guide id="7" orient="horz" pos="3240" userDrawn="1">
          <p15:clr>
            <a:srgbClr val="A4A3A4"/>
          </p15:clr>
        </p15:guide>
        <p15:guide id="8" orient="horz" pos="2472" userDrawn="1">
          <p15:clr>
            <a:srgbClr val="A4A3A4"/>
          </p15:clr>
        </p15:guide>
        <p15:guide id="9" orient="horz" pos="340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065" autoAdjust="0"/>
    <p:restoredTop sz="95856" autoAdjust="0"/>
  </p:normalViewPr>
  <p:slideViewPr>
    <p:cSldViewPr snapToGrid="0">
      <p:cViewPr varScale="1">
        <p:scale>
          <a:sx n="110" d="100"/>
          <a:sy n="110" d="100"/>
        </p:scale>
        <p:origin x="1242" y="108"/>
      </p:cViewPr>
      <p:guideLst>
        <p:guide orient="horz" pos="2160"/>
        <p:guide pos="2880"/>
        <p:guide pos="288"/>
        <p:guide pos="5472"/>
        <p:guide orient="horz" pos="3888"/>
        <p:guide orient="horz" pos="288"/>
        <p:guide orient="horz" pos="3240"/>
        <p:guide orient="horz" pos="2472"/>
        <p:guide orient="horz" pos="3408"/>
      </p:guideLst>
    </p:cSldViewPr>
  </p:slideViewPr>
  <p:notesTextViewPr>
    <p:cViewPr>
      <p:scale>
        <a:sx n="100" d="100"/>
        <a:sy n="100" d="100"/>
      </p:scale>
      <p:origin x="0" y="0"/>
    </p:cViewPr>
  </p:notesTextViewPr>
  <p:sorterViewPr>
    <p:cViewPr>
      <p:scale>
        <a:sx n="95" d="100"/>
        <a:sy n="9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309221668392E-2"/>
          <c:y val="6.6273969194217699E-2"/>
          <c:w val="0.84636990616998498"/>
          <c:h val="0.84636990616998498"/>
        </c:manualLayout>
      </c:layout>
      <c:doughnutChart>
        <c:varyColors val="1"/>
        <c:ser>
          <c:idx val="0"/>
          <c:order val="0"/>
          <c:tx>
            <c:strRef>
              <c:f>Sheet1!$B$1</c:f>
              <c:strCache>
                <c:ptCount val="1"/>
                <c:pt idx="0">
                  <c:v>Adding PG to PD</c:v>
                </c:pt>
              </c:strCache>
            </c:strRef>
          </c:tx>
          <c:dPt>
            <c:idx val="0"/>
            <c:bubble3D val="0"/>
            <c:spPr>
              <a:solidFill>
                <a:schemeClr val="tx1"/>
              </a:solidFill>
            </c:spPr>
            <c:extLst>
              <c:ext xmlns:c16="http://schemas.microsoft.com/office/drawing/2014/chart" uri="{C3380CC4-5D6E-409C-BE32-E72D297353CC}">
                <c16:uniqueId val="{00000001-2C77-4149-82DB-106D88F19349}"/>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2C77-4149-82DB-106D88F19349}"/>
              </c:ext>
            </c:extLst>
          </c:dPt>
          <c:cat>
            <c:strRef>
              <c:f>Sheet1!$A$2:$A$3</c:f>
              <c:strCache>
                <c:ptCount val="2"/>
                <c:pt idx="0">
                  <c:v>Agree</c:v>
                </c:pt>
                <c:pt idx="1">
                  <c:v>Disagree</c:v>
                </c:pt>
              </c:strCache>
            </c:strRef>
          </c:cat>
          <c:val>
            <c:numRef>
              <c:f>Sheet1!$B$2:$B$3</c:f>
              <c:numCache>
                <c:formatCode>0%</c:formatCode>
                <c:ptCount val="2"/>
                <c:pt idx="0">
                  <c:v>0.97</c:v>
                </c:pt>
                <c:pt idx="1">
                  <c:v>0.03</c:v>
                </c:pt>
              </c:numCache>
            </c:numRef>
          </c:val>
          <c:extLst>
            <c:ext xmlns:c16="http://schemas.microsoft.com/office/drawing/2014/chart" uri="{C3380CC4-5D6E-409C-BE32-E72D297353CC}">
              <c16:uniqueId val="{00000004-2C77-4149-82DB-106D88F19349}"/>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86128203338396E-2"/>
          <c:y val="6.5111953896458005E-2"/>
          <c:w val="0.85083871460201499"/>
          <c:h val="0.85164531638379704"/>
        </c:manualLayout>
      </c:layout>
      <c:doughnutChart>
        <c:varyColors val="1"/>
        <c:ser>
          <c:idx val="0"/>
          <c:order val="0"/>
          <c:tx>
            <c:strRef>
              <c:f>Sheet1!$B$1</c:f>
              <c:strCache>
                <c:ptCount val="1"/>
                <c:pt idx="0">
                  <c:v>Individual and Group Coaching</c:v>
                </c:pt>
              </c:strCache>
            </c:strRef>
          </c:tx>
          <c:dPt>
            <c:idx val="0"/>
            <c:bubble3D val="0"/>
            <c:spPr>
              <a:solidFill>
                <a:schemeClr val="tx1"/>
              </a:solidFill>
            </c:spPr>
            <c:extLst>
              <c:ext xmlns:c16="http://schemas.microsoft.com/office/drawing/2014/chart" uri="{C3380CC4-5D6E-409C-BE32-E72D297353CC}">
                <c16:uniqueId val="{00000001-967D-4433-9C45-530D2AC02DDA}"/>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967D-4433-9C45-530D2AC02DDA}"/>
              </c:ext>
            </c:extLst>
          </c:dPt>
          <c:cat>
            <c:strRef>
              <c:f>Sheet1!$A$2:$A$3</c:f>
              <c:strCache>
                <c:ptCount val="2"/>
                <c:pt idx="0">
                  <c:v>Agree</c:v>
                </c:pt>
                <c:pt idx="1">
                  <c:v>Disagree</c:v>
                </c:pt>
              </c:strCache>
            </c:strRef>
          </c:cat>
          <c:val>
            <c:numRef>
              <c:f>Sheet1!$B$2:$B$3</c:f>
              <c:numCache>
                <c:formatCode>0%</c:formatCode>
                <c:ptCount val="2"/>
                <c:pt idx="0">
                  <c:v>0.91</c:v>
                </c:pt>
                <c:pt idx="1">
                  <c:v>0.09</c:v>
                </c:pt>
              </c:numCache>
            </c:numRef>
          </c:val>
          <c:extLst>
            <c:ext xmlns:c16="http://schemas.microsoft.com/office/drawing/2014/chart" uri="{C3380CC4-5D6E-409C-BE32-E72D297353CC}">
              <c16:uniqueId val="{00000004-967D-4433-9C45-530D2AC02DDA}"/>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2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309221668392E-2"/>
          <c:y val="6.6273969194217699E-2"/>
          <c:w val="0.84636990616998498"/>
          <c:h val="0.84636990616998498"/>
        </c:manualLayout>
      </c:layout>
      <c:doughnutChart>
        <c:varyColors val="1"/>
        <c:ser>
          <c:idx val="0"/>
          <c:order val="0"/>
          <c:tx>
            <c:strRef>
              <c:f>Sheet1!$B$1</c:f>
              <c:strCache>
                <c:ptCount val="1"/>
                <c:pt idx="0">
                  <c:v>Adding PG to PD</c:v>
                </c:pt>
              </c:strCache>
            </c:strRef>
          </c:tx>
          <c:dPt>
            <c:idx val="0"/>
            <c:bubble3D val="0"/>
            <c:spPr>
              <a:solidFill>
                <a:schemeClr val="tx1"/>
              </a:solidFill>
            </c:spPr>
            <c:extLst>
              <c:ext xmlns:c16="http://schemas.microsoft.com/office/drawing/2014/chart" uri="{C3380CC4-5D6E-409C-BE32-E72D297353CC}">
                <c16:uniqueId val="{00000001-4ED6-43D2-818E-3B139737AFA5}"/>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4ED6-43D2-818E-3B139737AFA5}"/>
              </c:ext>
            </c:extLst>
          </c:dPt>
          <c:cat>
            <c:strRef>
              <c:f>Sheet1!$A$2:$A$3</c:f>
              <c:strCache>
                <c:ptCount val="2"/>
                <c:pt idx="0">
                  <c:v>Agree</c:v>
                </c:pt>
                <c:pt idx="1">
                  <c:v>Disagree</c:v>
                </c:pt>
              </c:strCache>
            </c:strRef>
          </c:cat>
          <c:val>
            <c:numRef>
              <c:f>Sheet1!$B$2:$B$3</c:f>
              <c:numCache>
                <c:formatCode>0%</c:formatCode>
                <c:ptCount val="2"/>
                <c:pt idx="0">
                  <c:v>0.84</c:v>
                </c:pt>
                <c:pt idx="1">
                  <c:v>0.16</c:v>
                </c:pt>
              </c:numCache>
            </c:numRef>
          </c:val>
          <c:extLst>
            <c:ext xmlns:c16="http://schemas.microsoft.com/office/drawing/2014/chart" uri="{C3380CC4-5D6E-409C-BE32-E72D297353CC}">
              <c16:uniqueId val="{00000004-4ED6-43D2-818E-3B139737AFA5}"/>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86128203338396E-2"/>
          <c:y val="6.5111953896458005E-2"/>
          <c:w val="0.85083871460201499"/>
          <c:h val="0.85164531638379704"/>
        </c:manualLayout>
      </c:layout>
      <c:doughnutChart>
        <c:varyColors val="1"/>
        <c:ser>
          <c:idx val="0"/>
          <c:order val="0"/>
          <c:tx>
            <c:strRef>
              <c:f>Sheet1!$B$1</c:f>
              <c:strCache>
                <c:ptCount val="1"/>
                <c:pt idx="0">
                  <c:v>Individual and Group Coaching</c:v>
                </c:pt>
              </c:strCache>
            </c:strRef>
          </c:tx>
          <c:dPt>
            <c:idx val="0"/>
            <c:bubble3D val="0"/>
            <c:spPr>
              <a:solidFill>
                <a:schemeClr val="tx1"/>
              </a:solidFill>
            </c:spPr>
            <c:extLst>
              <c:ext xmlns:c16="http://schemas.microsoft.com/office/drawing/2014/chart" uri="{C3380CC4-5D6E-409C-BE32-E72D297353CC}">
                <c16:uniqueId val="{00000001-16FE-442D-8F3A-63F00AB0F594}"/>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16FE-442D-8F3A-63F00AB0F594}"/>
              </c:ext>
            </c:extLst>
          </c:dPt>
          <c:cat>
            <c:strRef>
              <c:f>Sheet1!$A$2:$A$3</c:f>
              <c:strCache>
                <c:ptCount val="2"/>
                <c:pt idx="0">
                  <c:v>Agree</c:v>
                </c:pt>
                <c:pt idx="1">
                  <c:v>Disagree</c:v>
                </c:pt>
              </c:strCache>
            </c:strRef>
          </c:cat>
          <c:val>
            <c:numRef>
              <c:f>Sheet1!$B$2:$B$3</c:f>
              <c:numCache>
                <c:formatCode>0%</c:formatCode>
                <c:ptCount val="2"/>
                <c:pt idx="0">
                  <c:v>0.93</c:v>
                </c:pt>
                <c:pt idx="1">
                  <c:v>7.0000000000000007E-2</c:v>
                </c:pt>
              </c:numCache>
            </c:numRef>
          </c:val>
          <c:extLst>
            <c:ext xmlns:c16="http://schemas.microsoft.com/office/drawing/2014/chart" uri="{C3380CC4-5D6E-409C-BE32-E72D297353CC}">
              <c16:uniqueId val="{00000004-16FE-442D-8F3A-63F00AB0F594}"/>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031157950427007E-2"/>
          <c:y val="6.6274066372722401E-2"/>
          <c:w val="0.84636990616998498"/>
          <c:h val="0.84636990616998498"/>
        </c:manualLayout>
      </c:layout>
      <c:doughnutChart>
        <c:varyColors val="1"/>
        <c:ser>
          <c:idx val="0"/>
          <c:order val="0"/>
          <c:tx>
            <c:strRef>
              <c:f>Sheet1!$B$1</c:f>
              <c:strCache>
                <c:ptCount val="1"/>
                <c:pt idx="0">
                  <c:v>Adding PG to PD</c:v>
                </c:pt>
              </c:strCache>
            </c:strRef>
          </c:tx>
          <c:dPt>
            <c:idx val="0"/>
            <c:bubble3D val="0"/>
            <c:spPr>
              <a:solidFill>
                <a:schemeClr val="tx1"/>
              </a:solidFill>
            </c:spPr>
            <c:extLst>
              <c:ext xmlns:c16="http://schemas.microsoft.com/office/drawing/2014/chart" uri="{C3380CC4-5D6E-409C-BE32-E72D297353CC}">
                <c16:uniqueId val="{00000001-A840-488F-81B1-BE787373528D}"/>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A840-488F-81B1-BE787373528D}"/>
              </c:ext>
            </c:extLst>
          </c:dPt>
          <c:cat>
            <c:strRef>
              <c:f>Sheet1!$A$2:$A$3</c:f>
              <c:strCache>
                <c:ptCount val="2"/>
                <c:pt idx="0">
                  <c:v>Agree</c:v>
                </c:pt>
                <c:pt idx="1">
                  <c:v>Disagree</c:v>
                </c:pt>
              </c:strCache>
            </c:strRef>
          </c:cat>
          <c:val>
            <c:numRef>
              <c:f>Sheet1!$B$2:$B$3</c:f>
              <c:numCache>
                <c:formatCode>0%</c:formatCode>
                <c:ptCount val="2"/>
                <c:pt idx="0">
                  <c:v>0.83</c:v>
                </c:pt>
                <c:pt idx="1">
                  <c:v>0.17</c:v>
                </c:pt>
              </c:numCache>
            </c:numRef>
          </c:val>
          <c:extLst>
            <c:ext xmlns:c16="http://schemas.microsoft.com/office/drawing/2014/chart" uri="{C3380CC4-5D6E-409C-BE32-E72D297353CC}">
              <c16:uniqueId val="{00000004-A840-488F-81B1-BE787373528D}"/>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186128203338396E-2"/>
          <c:y val="6.5111953896458005E-2"/>
          <c:w val="0.85083871460201499"/>
          <c:h val="0.85164531638379704"/>
        </c:manualLayout>
      </c:layout>
      <c:doughnutChart>
        <c:varyColors val="1"/>
        <c:ser>
          <c:idx val="0"/>
          <c:order val="0"/>
          <c:tx>
            <c:strRef>
              <c:f>Sheet1!$B$1</c:f>
              <c:strCache>
                <c:ptCount val="1"/>
                <c:pt idx="0">
                  <c:v>Individual and Group Coaching</c:v>
                </c:pt>
              </c:strCache>
            </c:strRef>
          </c:tx>
          <c:dPt>
            <c:idx val="0"/>
            <c:bubble3D val="0"/>
            <c:explosion val="2"/>
            <c:spPr>
              <a:solidFill>
                <a:schemeClr val="tx1"/>
              </a:solidFill>
            </c:spPr>
            <c:extLst>
              <c:ext xmlns:c16="http://schemas.microsoft.com/office/drawing/2014/chart" uri="{C3380CC4-5D6E-409C-BE32-E72D297353CC}">
                <c16:uniqueId val="{00000001-32E0-4A46-A0F1-63FC183FA7EA}"/>
              </c:ext>
            </c:extLst>
          </c:dPt>
          <c:dPt>
            <c:idx val="1"/>
            <c:bubble3D val="0"/>
            <c:spPr>
              <a:solidFill>
                <a:schemeClr val="tx1">
                  <a:lumMod val="60000"/>
                  <a:lumOff val="40000"/>
                  <a:alpha val="20000"/>
                </a:schemeClr>
              </a:solidFill>
            </c:spPr>
            <c:extLst>
              <c:ext xmlns:c16="http://schemas.microsoft.com/office/drawing/2014/chart" uri="{C3380CC4-5D6E-409C-BE32-E72D297353CC}">
                <c16:uniqueId val="{00000003-32E0-4A46-A0F1-63FC183FA7EA}"/>
              </c:ext>
            </c:extLst>
          </c:dPt>
          <c:cat>
            <c:strRef>
              <c:f>Sheet1!$A$2:$A$3</c:f>
              <c:strCache>
                <c:ptCount val="2"/>
                <c:pt idx="0">
                  <c:v>Agree</c:v>
                </c:pt>
                <c:pt idx="1">
                  <c:v>Disagree</c:v>
                </c:pt>
              </c:strCache>
            </c:strRef>
          </c:cat>
          <c:val>
            <c:numRef>
              <c:f>Sheet1!$B$2:$B$3</c:f>
              <c:numCache>
                <c:formatCode>0%</c:formatCode>
                <c:ptCount val="2"/>
                <c:pt idx="0">
                  <c:v>0.96</c:v>
                </c:pt>
                <c:pt idx="1">
                  <c:v>0.04</c:v>
                </c:pt>
              </c:numCache>
            </c:numRef>
          </c:val>
          <c:extLst>
            <c:ext xmlns:c16="http://schemas.microsoft.com/office/drawing/2014/chart" uri="{C3380CC4-5D6E-409C-BE32-E72D297353CC}">
              <c16:uniqueId val="{00000004-32E0-4A46-A0F1-63FC183FA7EA}"/>
            </c:ext>
          </c:extLst>
        </c:ser>
        <c:dLbls>
          <c:showLegendKey val="0"/>
          <c:showVal val="0"/>
          <c:showCatName val="0"/>
          <c:showSerName val="0"/>
          <c:showPercent val="0"/>
          <c:showBubbleSize val="0"/>
          <c:showLeaderLines val="1"/>
        </c:dLbls>
        <c:firstSliceAng val="0"/>
        <c:holeSize val="80"/>
      </c:doughnutChart>
    </c:plotArea>
    <c:plotVisOnly val="1"/>
    <c:dispBlanksAs val="gap"/>
    <c:showDLblsOverMax val="0"/>
  </c:chart>
  <c:txPr>
    <a:bodyPr/>
    <a:lstStyle/>
    <a:p>
      <a:pPr>
        <a:defRPr sz="12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0031157950427007E-2"/>
          <c:y val="6.6274066372722401E-2"/>
          <c:w val="0.84636990616998498"/>
          <c:h val="0.84636990616998498"/>
        </c:manualLayout>
      </c:layout>
      <c:doughnutChart>
        <c:varyColors val="1"/>
        <c:ser>
          <c:idx val="0"/>
          <c:order val="0"/>
          <c:tx>
            <c:strRef>
              <c:f>Sheet1!$B$1</c:f>
              <c:strCache>
                <c:ptCount val="1"/>
                <c:pt idx="0">
                  <c:v>Daily Stress </c:v>
                </c:pt>
              </c:strCache>
            </c:strRef>
          </c:tx>
          <c:dPt>
            <c:idx val="0"/>
            <c:bubble3D val="0"/>
            <c:spPr>
              <a:solidFill>
                <a:schemeClr val="tx1">
                  <a:lumMod val="40000"/>
                  <a:lumOff val="60000"/>
                </a:schemeClr>
              </a:solidFill>
              <a:ln>
                <a:noFill/>
              </a:ln>
              <a:effectLst/>
            </c:spPr>
            <c:extLst>
              <c:ext xmlns:c16="http://schemas.microsoft.com/office/drawing/2014/chart" uri="{C3380CC4-5D6E-409C-BE32-E72D297353CC}">
                <c16:uniqueId val="{00000001-A619-4F9F-8E01-85F01C47C71B}"/>
              </c:ext>
            </c:extLst>
          </c:dPt>
          <c:dPt>
            <c:idx val="1"/>
            <c:bubble3D val="0"/>
            <c:spPr>
              <a:solidFill>
                <a:schemeClr val="tx1">
                  <a:lumMod val="60000"/>
                  <a:lumOff val="40000"/>
                </a:schemeClr>
              </a:solidFill>
              <a:ln>
                <a:noFill/>
              </a:ln>
              <a:effectLst/>
            </c:spPr>
            <c:extLst>
              <c:ext xmlns:c16="http://schemas.microsoft.com/office/drawing/2014/chart" uri="{C3380CC4-5D6E-409C-BE32-E72D297353CC}">
                <c16:uniqueId val="{00000003-A619-4F9F-8E01-85F01C47C71B}"/>
              </c:ext>
            </c:extLst>
          </c:dPt>
          <c:dPt>
            <c:idx val="2"/>
            <c:bubble3D val="0"/>
            <c:spPr>
              <a:solidFill>
                <a:schemeClr val="tx1"/>
              </a:solidFill>
              <a:ln>
                <a:noFill/>
              </a:ln>
              <a:effectLst/>
            </c:spPr>
            <c:extLst>
              <c:ext xmlns:c16="http://schemas.microsoft.com/office/drawing/2014/chart" uri="{C3380CC4-5D6E-409C-BE32-E72D297353CC}">
                <c16:uniqueId val="{00000005-A619-4F9F-8E01-85F01C47C71B}"/>
              </c:ext>
            </c:extLst>
          </c:dPt>
          <c:dPt>
            <c:idx val="3"/>
            <c:bubble3D val="0"/>
            <c:spPr>
              <a:solidFill>
                <a:schemeClr val="accent1"/>
              </a:solidFill>
              <a:ln>
                <a:noFill/>
              </a:ln>
              <a:effectLst/>
            </c:spPr>
            <c:extLst>
              <c:ext xmlns:c16="http://schemas.microsoft.com/office/drawing/2014/chart" uri="{C3380CC4-5D6E-409C-BE32-E72D297353CC}">
                <c16:uniqueId val="{00000007-A619-4F9F-8E01-85F01C47C71B}"/>
              </c:ext>
            </c:extLst>
          </c:dPt>
          <c:dPt>
            <c:idx val="4"/>
            <c:bubble3D val="0"/>
            <c:spPr>
              <a:solidFill>
                <a:schemeClr val="accent1">
                  <a:alpha val="50000"/>
                </a:schemeClr>
              </a:solidFill>
              <a:ln>
                <a:noFill/>
              </a:ln>
              <a:effectLst/>
            </c:spPr>
            <c:extLst>
              <c:ext xmlns:c16="http://schemas.microsoft.com/office/drawing/2014/chart" uri="{C3380CC4-5D6E-409C-BE32-E72D297353CC}">
                <c16:uniqueId val="{00000009-A619-4F9F-8E01-85F01C47C71B}"/>
              </c:ext>
            </c:extLst>
          </c:dPt>
          <c:dPt>
            <c:idx val="5"/>
            <c:bubble3D val="0"/>
            <c:spPr>
              <a:solidFill>
                <a:schemeClr val="accent1">
                  <a:alpha val="25000"/>
                </a:schemeClr>
              </a:solidFill>
              <a:ln>
                <a:noFill/>
              </a:ln>
              <a:effectLst/>
            </c:spPr>
            <c:extLst>
              <c:ext xmlns:c16="http://schemas.microsoft.com/office/drawing/2014/chart" uri="{C3380CC4-5D6E-409C-BE32-E72D297353CC}">
                <c16:uniqueId val="{0000000B-A619-4F9F-8E01-85F01C47C71B}"/>
              </c:ext>
            </c:extLst>
          </c:dPt>
          <c:cat>
            <c:strRef>
              <c:f>Sheet1!$A$2:$A$7</c:f>
              <c:strCache>
                <c:ptCount val="6"/>
                <c:pt idx="0">
                  <c:v>Very Low</c:v>
                </c:pt>
                <c:pt idx="1">
                  <c:v>Low</c:v>
                </c:pt>
                <c:pt idx="2">
                  <c:v>Moderate</c:v>
                </c:pt>
                <c:pt idx="3">
                  <c:v>High</c:v>
                </c:pt>
                <c:pt idx="4">
                  <c:v>Very High</c:v>
                </c:pt>
                <c:pt idx="5">
                  <c:v>Extremely High</c:v>
                </c:pt>
              </c:strCache>
            </c:strRef>
          </c:cat>
          <c:val>
            <c:numRef>
              <c:f>Sheet1!$B$2:$B$7</c:f>
              <c:numCache>
                <c:formatCode>0.00%</c:formatCode>
                <c:ptCount val="6"/>
                <c:pt idx="0">
                  <c:v>0.01</c:v>
                </c:pt>
                <c:pt idx="1">
                  <c:v>0.19600000000000001</c:v>
                </c:pt>
                <c:pt idx="2">
                  <c:v>0.47099999999999997</c:v>
                </c:pt>
                <c:pt idx="3">
                  <c:v>0.20599999999999999</c:v>
                </c:pt>
                <c:pt idx="4">
                  <c:v>6.9000000000000006E-2</c:v>
                </c:pt>
                <c:pt idx="5">
                  <c:v>3.7999999999999999E-2</c:v>
                </c:pt>
              </c:numCache>
            </c:numRef>
          </c:val>
          <c:extLst>
            <c:ext xmlns:c16="http://schemas.microsoft.com/office/drawing/2014/chart" uri="{C3380CC4-5D6E-409C-BE32-E72D297353CC}">
              <c16:uniqueId val="{0000000C-A619-4F9F-8E01-85F01C47C71B}"/>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showDLblsOverMax val="0"/>
  </c:chart>
  <c:spPr>
    <a:noFill/>
    <a:ln w="9525" cap="flat" cmpd="sng" algn="ctr">
      <a:noFill/>
      <a:prstDash val="solid"/>
    </a:ln>
    <a:effectLst/>
  </c:spPr>
  <c:txPr>
    <a:bodyPr/>
    <a:lstStyle/>
    <a:p>
      <a:pPr>
        <a:defRPr sz="18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36C55-08F9-0C43-9CE2-654086DDABC9}" type="datetimeFigureOut">
              <a:rPr lang="en-US" smtClean="0"/>
              <a:t>7/5/2017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1BE78-ED97-1F42-BB9B-F5EEA554274F}" type="slidenum">
              <a:rPr lang="en-US" smtClean="0"/>
              <a:t>‹#›</a:t>
            </a:fld>
            <a:endParaRPr lang="en-US" dirty="0"/>
          </a:p>
        </p:txBody>
      </p:sp>
    </p:spTree>
    <p:extLst>
      <p:ext uri="{BB962C8B-B14F-4D97-AF65-F5344CB8AC3E}">
        <p14:creationId xmlns:p14="http://schemas.microsoft.com/office/powerpoint/2010/main" val="1678090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D61BE78-ED97-1F42-BB9B-F5EEA554274F}" type="slidenum">
              <a:rPr lang="en-US" smtClean="0"/>
              <a:t>11</a:t>
            </a:fld>
            <a:endParaRPr lang="en-US" dirty="0"/>
          </a:p>
        </p:txBody>
      </p:sp>
    </p:spTree>
    <p:extLst>
      <p:ext uri="{BB962C8B-B14F-4D97-AF65-F5344CB8AC3E}">
        <p14:creationId xmlns:p14="http://schemas.microsoft.com/office/powerpoint/2010/main" val="374084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lgn="l">
              <a:defRPr/>
            </a:lvl1pPr>
          </a:lstStyle>
          <a:p>
            <a:r>
              <a:rPr lang="en-US" dirty="0"/>
              <a:t>Click to edit Master title style</a:t>
            </a:r>
          </a:p>
        </p:txBody>
      </p:sp>
      <p:sp>
        <p:nvSpPr>
          <p:cNvPr id="3" name="Subtitle 2"/>
          <p:cNvSpPr>
            <a:spLocks noGrp="1"/>
          </p:cNvSpPr>
          <p:nvPr>
            <p:ph type="subTitle" idx="1"/>
          </p:nvPr>
        </p:nvSpPr>
        <p:spPr>
          <a:xfrm>
            <a:off x="685800" y="3886200"/>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51432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3321635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711064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6858000"/>
          </a:xfrm>
        </p:spPr>
        <p:txBody>
          <a:bodyPr/>
          <a:lstStyle/>
          <a:p>
            <a:r>
              <a:rPr lang="en-US" dirty="0"/>
              <a:t>Drag picture to placeholder or click icon to add</a:t>
            </a: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539998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8036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Image)">
    <p:spTree>
      <p:nvGrpSpPr>
        <p:cNvPr id="1" name=""/>
        <p:cNvGrpSpPr/>
        <p:nvPr/>
      </p:nvGrpSpPr>
      <p:grpSpPr>
        <a:xfrm>
          <a:off x="0" y="0"/>
          <a:ext cx="0" cy="0"/>
          <a:chOff x="0" y="0"/>
          <a:chExt cx="0" cy="0"/>
        </a:xfrm>
      </p:grpSpPr>
      <p:sp>
        <p:nvSpPr>
          <p:cNvPr id="6" name="Picture Placeholder 5"/>
          <p:cNvSpPr>
            <a:spLocks noGrp="1"/>
          </p:cNvSpPr>
          <p:nvPr>
            <p:ph type="pic" sz="quarter" idx="13"/>
          </p:nvPr>
        </p:nvSpPr>
        <p:spPr>
          <a:xfrm>
            <a:off x="0" y="0"/>
            <a:ext cx="9144000" cy="6858000"/>
          </a:xfrm>
        </p:spPr>
        <p:txBody>
          <a:bodyPr/>
          <a:lstStyle/>
          <a:p>
            <a:r>
              <a:rPr lang="en-US" dirty="0"/>
              <a:t>Drag picture to placeholder or click icon to add</a:t>
            </a:r>
          </a:p>
        </p:txBody>
      </p:sp>
      <p:sp>
        <p:nvSpPr>
          <p:cNvPr id="2" name="Date Placeholder 1"/>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342825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1561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180643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16408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39997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Gri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4273074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263447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475"/>
            <a:ext cx="8229600" cy="1005840"/>
          </a:xfrm>
        </p:spPr>
        <p:txBody>
          <a:bodyPr/>
          <a:lstStyle/>
          <a:p>
            <a:r>
              <a:rPr lang="en-US" dirty="0"/>
              <a:t>Click to edit Master title style</a:t>
            </a:r>
          </a:p>
        </p:txBody>
      </p:sp>
      <p:sp>
        <p:nvSpPr>
          <p:cNvPr id="3" name="Content Placeholder 2"/>
          <p:cNvSpPr>
            <a:spLocks noGrp="1"/>
          </p:cNvSpPr>
          <p:nvPr>
            <p:ph idx="1"/>
          </p:nvPr>
        </p:nvSpPr>
        <p:spPr>
          <a:xfrm>
            <a:off x="457200" y="2240915"/>
            <a:ext cx="8229600" cy="39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13" b="28713"/>
          <a:stretch/>
        </p:blipFill>
        <p:spPr>
          <a:xfrm>
            <a:off x="2971800" y="327930"/>
            <a:ext cx="3048000" cy="64823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06475"/>
            <a:ext cx="8229600" cy="1005840"/>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13" b="28713"/>
          <a:stretch/>
        </p:blipFill>
        <p:spPr>
          <a:xfrm>
            <a:off x="2971800" y="327930"/>
            <a:ext cx="3048000" cy="64823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73425"/>
            <a:ext cx="8229600" cy="533567"/>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13" b="28713"/>
          <a:stretch/>
        </p:blipFill>
        <p:spPr>
          <a:xfrm>
            <a:off x="2971800" y="5823284"/>
            <a:ext cx="3048000" cy="64823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73425"/>
            <a:ext cx="8229600" cy="533567"/>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8713" b="28713"/>
          <a:stretch/>
        </p:blipFill>
        <p:spPr>
          <a:xfrm>
            <a:off x="2971800" y="327930"/>
            <a:ext cx="3048000" cy="64823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8713" b="28713"/>
          <a:stretch/>
        </p:blipFill>
        <p:spPr>
          <a:xfrm>
            <a:off x="2971800" y="327930"/>
            <a:ext cx="3048000" cy="648232"/>
          </a:xfrm>
          <a:prstGeom prst="rect">
            <a:avLst/>
          </a:prstGeom>
        </p:spPr>
      </p:pic>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94686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DA175F-0A6A-BA4B-92E3-C053DF9B6166}" type="datetimeFigureOut">
              <a:rPr lang="en-US" smtClean="0"/>
              <a:t>7/5/2017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B9A96B2-702C-084E-9060-05751DBF82B0}" type="slidenum">
              <a:rPr lang="en-US" smtClean="0"/>
              <a:t>‹#›</a:t>
            </a:fld>
            <a:endParaRPr lang="en-US" dirty="0"/>
          </a:p>
        </p:txBody>
      </p:sp>
    </p:spTree>
    <p:extLst>
      <p:ext uri="{BB962C8B-B14F-4D97-AF65-F5344CB8AC3E}">
        <p14:creationId xmlns:p14="http://schemas.microsoft.com/office/powerpoint/2010/main" val="302751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005840"/>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457200" y="1691640"/>
            <a:ext cx="8229600" cy="448056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ctr">
            <a:noAutofit/>
          </a:bodyPr>
          <a:lstStyle>
            <a:lvl1pPr algn="l">
              <a:defRPr sz="1200">
                <a:solidFill>
                  <a:schemeClr val="tx1">
                    <a:tint val="75000"/>
                  </a:schemeClr>
                </a:solidFill>
              </a:defRPr>
            </a:lvl1pPr>
          </a:lstStyle>
          <a:p>
            <a:fld id="{47DA175F-0A6A-BA4B-92E3-C053DF9B6166}" type="datetimeFigureOut">
              <a:rPr lang="en-US" smtClean="0"/>
              <a:t>7/5/2017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ctr">
            <a:noAutofit/>
          </a:bodyP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013020" cy="365125"/>
          </a:xfrm>
          <a:prstGeom prst="rect">
            <a:avLst/>
          </a:prstGeom>
        </p:spPr>
        <p:txBody>
          <a:bodyPr vert="horz" lIns="0" tIns="0" rIns="0" bIns="0" rtlCol="0" anchor="ctr">
            <a:noAutofit/>
          </a:bodyPr>
          <a:lstStyle>
            <a:lvl1pPr algn="r">
              <a:defRPr sz="1200">
                <a:solidFill>
                  <a:schemeClr val="tx1">
                    <a:tint val="75000"/>
                  </a:schemeClr>
                </a:solidFill>
              </a:defRPr>
            </a:lvl1pPr>
          </a:lstStyle>
          <a:p>
            <a:fld id="{5B9A96B2-702C-084E-9060-05751DBF82B0}" type="slidenum">
              <a:rPr lang="en-US" smtClean="0"/>
              <a:t>‹#›</a:t>
            </a:fld>
            <a:endParaRPr lang="en-US" dirty="0"/>
          </a:p>
        </p:txBody>
      </p:sp>
    </p:spTree>
    <p:extLst>
      <p:ext uri="{BB962C8B-B14F-4D97-AF65-F5344CB8AC3E}">
        <p14:creationId xmlns:p14="http://schemas.microsoft.com/office/powerpoint/2010/main" val="3883028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66" r:id="rId5"/>
    <p:sldLayoutId id="2147483667" r:id="rId6"/>
    <p:sldLayoutId id="2147483665" r:id="rId7"/>
    <p:sldLayoutId id="2147483651" r:id="rId8"/>
    <p:sldLayoutId id="2147483652" r:id="rId9"/>
    <p:sldLayoutId id="2147483653" r:id="rId10"/>
    <p:sldLayoutId id="2147483654" r:id="rId11"/>
    <p:sldLayoutId id="2147483661" r:id="rId12"/>
    <p:sldLayoutId id="2147483655" r:id="rId13"/>
    <p:sldLayoutId id="2147483660" r:id="rId14"/>
    <p:sldLayoutId id="2147483656" r:id="rId15"/>
    <p:sldLayoutId id="2147483657" r:id="rId16"/>
    <p:sldLayoutId id="2147483658" r:id="rId17"/>
    <p:sldLayoutId id="2147483659" r:id="rId18"/>
    <p:sldLayoutId id="2147483662"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3400" b="0" kern="1200" spc="-100" baseline="0">
          <a:solidFill>
            <a:schemeClr val="tx2"/>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5.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https://vimeo.com/223308584" TargetMode="External"/><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cid:image003.png@01D241A5.01AC15F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713" y="356388"/>
            <a:ext cx="3310201" cy="1653549"/>
          </a:xfrm>
          <a:prstGeom prst="rect">
            <a:avLst/>
          </a:prstGeom>
        </p:spPr>
      </p:pic>
      <p:sp>
        <p:nvSpPr>
          <p:cNvPr id="3" name="TextBox 2"/>
          <p:cNvSpPr txBox="1"/>
          <p:nvPr/>
        </p:nvSpPr>
        <p:spPr>
          <a:xfrm>
            <a:off x="3048000" y="2573526"/>
            <a:ext cx="2960914" cy="830997"/>
          </a:xfrm>
          <a:prstGeom prst="rect">
            <a:avLst/>
          </a:prstGeom>
          <a:noFill/>
        </p:spPr>
        <p:txBody>
          <a:bodyPr wrap="square" lIns="0" tIns="0" rIns="0" bIns="0" rtlCol="0">
            <a:spAutoFit/>
          </a:bodyPr>
          <a:lstStyle/>
          <a:p>
            <a:pPr algn="ctr"/>
            <a:r>
              <a:rPr lang="en-US" dirty="0">
                <a:solidFill>
                  <a:srgbClr val="00B0F0"/>
                </a:solidFill>
              </a:rPr>
              <a:t>Presentation for SETDA</a:t>
            </a:r>
          </a:p>
          <a:p>
            <a:pPr algn="ctr"/>
            <a:endParaRPr lang="en-US" dirty="0">
              <a:solidFill>
                <a:srgbClr val="00B0F0"/>
              </a:solidFill>
            </a:endParaRPr>
          </a:p>
          <a:p>
            <a:pPr algn="ctr"/>
            <a:r>
              <a:rPr lang="en-US" dirty="0">
                <a:solidFill>
                  <a:srgbClr val="00B0F0"/>
                </a:solidFill>
              </a:rPr>
              <a:t>June 25</a:t>
            </a:r>
            <a:r>
              <a:rPr lang="en-US" baseline="30000" dirty="0">
                <a:solidFill>
                  <a:srgbClr val="00B0F0"/>
                </a:solidFill>
              </a:rPr>
              <a:t>st</a:t>
            </a:r>
            <a:r>
              <a:rPr lang="en-US" dirty="0">
                <a:solidFill>
                  <a:srgbClr val="00B0F0"/>
                </a:solidFill>
              </a:rPr>
              <a:t> 2017</a:t>
            </a:r>
          </a:p>
        </p:txBody>
      </p:sp>
      <p:pic>
        <p:nvPicPr>
          <p:cNvPr id="6" name="Picture 5">
            <a:extLst>
              <a:ext uri="{FF2B5EF4-FFF2-40B4-BE49-F238E27FC236}">
                <a16:creationId xmlns:a16="http://schemas.microsoft.com/office/drawing/2014/main" id="{42AD3251-96D3-48FD-8643-D062F3BC21C1}"/>
              </a:ext>
            </a:extLst>
          </p:cNvPr>
          <p:cNvPicPr>
            <a:picLocks noChangeAspect="1"/>
          </p:cNvPicPr>
          <p:nvPr/>
        </p:nvPicPr>
        <p:blipFill>
          <a:blip r:embed="rId3"/>
          <a:stretch>
            <a:fillRect/>
          </a:stretch>
        </p:blipFill>
        <p:spPr>
          <a:xfrm>
            <a:off x="2941155" y="4558174"/>
            <a:ext cx="3174603" cy="981241"/>
          </a:xfrm>
          <a:prstGeom prst="rect">
            <a:avLst/>
          </a:prstGeom>
        </p:spPr>
      </p:pic>
    </p:spTree>
    <p:extLst>
      <p:ext uri="{BB962C8B-B14F-4D97-AF65-F5344CB8AC3E}">
        <p14:creationId xmlns:p14="http://schemas.microsoft.com/office/powerpoint/2010/main" val="207141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20" y="5561168"/>
            <a:ext cx="2596098" cy="1296832"/>
          </a:xfrm>
          <a:prstGeom prst="rect">
            <a:avLst/>
          </a:prstGeom>
        </p:spPr>
      </p:pic>
      <p:sp>
        <p:nvSpPr>
          <p:cNvPr id="6" name="Rectangle 5"/>
          <p:cNvSpPr/>
          <p:nvPr/>
        </p:nvSpPr>
        <p:spPr>
          <a:xfrm>
            <a:off x="914399" y="2690336"/>
            <a:ext cx="7201989" cy="1077218"/>
          </a:xfrm>
          <a:prstGeom prst="rect">
            <a:avLst/>
          </a:prstGeom>
        </p:spPr>
        <p:txBody>
          <a:bodyPr wrap="square">
            <a:spAutoFit/>
          </a:bodyPr>
          <a:lstStyle/>
          <a:p>
            <a:r>
              <a:rPr lang="en-US" sz="2800" b="1" dirty="0">
                <a:solidFill>
                  <a:schemeClr val="bg1"/>
                </a:solidFill>
              </a:rPr>
              <a:t>Imagine</a:t>
            </a:r>
            <a:r>
              <a:rPr lang="en-US" b="1" dirty="0">
                <a:solidFill>
                  <a:schemeClr val="bg1"/>
                </a:solidFill>
              </a:rPr>
              <a:t> what it would be like if your district could reduce expenses, generate a new revenue stream, improve the quality of education, make parents happier and much more... </a:t>
            </a:r>
          </a:p>
        </p:txBody>
      </p:sp>
      <p:sp>
        <p:nvSpPr>
          <p:cNvPr id="4" name="TextBox 3"/>
          <p:cNvSpPr txBox="1"/>
          <p:nvPr/>
        </p:nvSpPr>
        <p:spPr>
          <a:xfrm>
            <a:off x="2941077" y="191589"/>
            <a:ext cx="3309257" cy="276999"/>
          </a:xfrm>
          <a:prstGeom prst="rect">
            <a:avLst/>
          </a:prstGeom>
          <a:noFill/>
        </p:spPr>
        <p:txBody>
          <a:bodyPr wrap="square" lIns="0" tIns="0" rIns="0" bIns="0" rtlCol="0">
            <a:spAutoFit/>
          </a:bodyPr>
          <a:lstStyle/>
          <a:p>
            <a:pPr algn="ctr"/>
            <a:r>
              <a:rPr lang="en-US" b="1" dirty="0"/>
              <a:t>Sample Engagements</a:t>
            </a:r>
          </a:p>
        </p:txBody>
      </p:sp>
      <p:pic>
        <p:nvPicPr>
          <p:cNvPr id="5" name="Engagement Montage">
            <a:hlinkClick r:id="" action="ppaction://media"/>
            <a:extLst>
              <a:ext uri="{FF2B5EF4-FFF2-40B4-BE49-F238E27FC236}">
                <a16:creationId xmlns:a16="http://schemas.microsoft.com/office/drawing/2014/main" id="{83D93790-6C84-416C-8413-53B80874634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561974"/>
            <a:ext cx="9144000" cy="5438775"/>
          </a:xfrm>
          <a:prstGeom prst="rect">
            <a:avLst/>
          </a:prstGeom>
        </p:spPr>
      </p:pic>
    </p:spTree>
    <p:extLst>
      <p:ext uri="{BB962C8B-B14F-4D97-AF65-F5344CB8AC3E}">
        <p14:creationId xmlns:p14="http://schemas.microsoft.com/office/powerpoint/2010/main" val="80526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Learning Communities</a:t>
            </a:r>
          </a:p>
        </p:txBody>
      </p:sp>
      <p:grpSp>
        <p:nvGrpSpPr>
          <p:cNvPr id="10" name="Group 9"/>
          <p:cNvGrpSpPr/>
          <p:nvPr/>
        </p:nvGrpSpPr>
        <p:grpSpPr>
          <a:xfrm>
            <a:off x="3248297" y="1623107"/>
            <a:ext cx="2655002" cy="1856365"/>
            <a:chOff x="2852928" y="2145158"/>
            <a:chExt cx="2974848" cy="1926336"/>
          </a:xfrm>
        </p:grpSpPr>
        <p:cxnSp>
          <p:nvCxnSpPr>
            <p:cNvPr id="7" name="Straight Connector 6"/>
            <p:cNvCxnSpPr/>
            <p:nvPr/>
          </p:nvCxnSpPr>
          <p:spPr>
            <a:xfrm>
              <a:off x="2852928" y="2145158"/>
              <a:ext cx="0" cy="1926336"/>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5827776" y="2145158"/>
              <a:ext cx="0" cy="1926336"/>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11" name="Rectangle 10"/>
          <p:cNvSpPr/>
          <p:nvPr/>
        </p:nvSpPr>
        <p:spPr>
          <a:xfrm>
            <a:off x="712520" y="1592030"/>
            <a:ext cx="1560417" cy="2554545"/>
          </a:xfrm>
          <a:prstGeom prst="rect">
            <a:avLst/>
          </a:prstGeom>
        </p:spPr>
        <p:txBody>
          <a:bodyPr wrap="square" anchor="ctr">
            <a:spAutoFit/>
          </a:bodyPr>
          <a:lstStyle/>
          <a:p>
            <a:pPr algn="ctr"/>
            <a:r>
              <a:rPr lang="en-US" sz="1600" b="1" dirty="0">
                <a:solidFill>
                  <a:schemeClr val="tx1">
                    <a:lumMod val="75000"/>
                  </a:schemeClr>
                </a:solidFill>
              </a:rPr>
              <a:t>Districts can create </a:t>
            </a:r>
            <a:br>
              <a:rPr lang="en-US" sz="1600" b="1" dirty="0">
                <a:solidFill>
                  <a:schemeClr val="tx1">
                    <a:lumMod val="75000"/>
                  </a:schemeClr>
                </a:solidFill>
              </a:rPr>
            </a:br>
            <a:r>
              <a:rPr lang="en-US" sz="1600" b="1" dirty="0">
                <a:solidFill>
                  <a:schemeClr val="tx1">
                    <a:lumMod val="75000"/>
                  </a:schemeClr>
                </a:solidFill>
              </a:rPr>
              <a:t>their own webinars or engagements </a:t>
            </a:r>
            <a:br>
              <a:rPr lang="en-US" sz="1600" b="1" dirty="0">
                <a:solidFill>
                  <a:schemeClr val="tx1">
                    <a:lumMod val="75000"/>
                  </a:schemeClr>
                </a:solidFill>
              </a:rPr>
            </a:br>
            <a:r>
              <a:rPr lang="en-US" sz="1600" dirty="0"/>
              <a:t>to save time, money, </a:t>
            </a:r>
            <a:br>
              <a:rPr lang="en-US" sz="1600" dirty="0"/>
            </a:br>
            <a:r>
              <a:rPr lang="en-US" sz="1600" dirty="0"/>
              <a:t>and personalize </a:t>
            </a:r>
            <a:br>
              <a:rPr lang="en-US" sz="1600" dirty="0"/>
            </a:br>
            <a:r>
              <a:rPr lang="en-US" sz="1600" dirty="0"/>
              <a:t>their PD.</a:t>
            </a:r>
          </a:p>
        </p:txBody>
      </p:sp>
      <p:sp>
        <p:nvSpPr>
          <p:cNvPr id="12" name="Rectangle 11"/>
          <p:cNvSpPr/>
          <p:nvPr/>
        </p:nvSpPr>
        <p:spPr>
          <a:xfrm>
            <a:off x="3244499" y="1766460"/>
            <a:ext cx="2655002" cy="1569660"/>
          </a:xfrm>
          <a:prstGeom prst="rect">
            <a:avLst/>
          </a:prstGeom>
        </p:spPr>
        <p:txBody>
          <a:bodyPr wrap="square" anchor="ctr">
            <a:spAutoFit/>
          </a:bodyPr>
          <a:lstStyle/>
          <a:p>
            <a:pPr algn="ctr"/>
            <a:r>
              <a:rPr lang="en-US" sz="1600" b="1" dirty="0">
                <a:solidFill>
                  <a:schemeClr val="tx1">
                    <a:lumMod val="75000"/>
                  </a:schemeClr>
                </a:solidFill>
              </a:rPr>
              <a:t>Educators share </a:t>
            </a:r>
          </a:p>
          <a:p>
            <a:pPr algn="ctr"/>
            <a:r>
              <a:rPr lang="en-US" sz="1600" b="1" dirty="0">
                <a:solidFill>
                  <a:schemeClr val="tx1">
                    <a:lumMod val="75000"/>
                  </a:schemeClr>
                </a:solidFill>
              </a:rPr>
              <a:t>their wisdom and experience </a:t>
            </a:r>
            <a:br>
              <a:rPr lang="en-US" sz="1600" dirty="0"/>
            </a:br>
            <a:r>
              <a:rPr lang="en-US" sz="1600" dirty="0"/>
              <a:t>with others, creating </a:t>
            </a:r>
            <a:br>
              <a:rPr lang="en-US" sz="1600" dirty="0"/>
            </a:br>
            <a:r>
              <a:rPr lang="en-US" sz="1600" dirty="0"/>
              <a:t>a true community </a:t>
            </a:r>
            <a:br>
              <a:rPr lang="en-US" sz="1600" dirty="0"/>
            </a:br>
            <a:r>
              <a:rPr lang="en-US" sz="1600" dirty="0"/>
              <a:t>of learners.</a:t>
            </a:r>
          </a:p>
        </p:txBody>
      </p:sp>
      <p:sp>
        <p:nvSpPr>
          <p:cNvPr id="13" name="Rectangle 12"/>
          <p:cNvSpPr/>
          <p:nvPr/>
        </p:nvSpPr>
        <p:spPr>
          <a:xfrm>
            <a:off x="6145546" y="1766460"/>
            <a:ext cx="2408956" cy="1754326"/>
          </a:xfrm>
          <a:prstGeom prst="rect">
            <a:avLst/>
          </a:prstGeom>
        </p:spPr>
        <p:txBody>
          <a:bodyPr wrap="square" anchor="ctr">
            <a:spAutoFit/>
          </a:bodyPr>
          <a:lstStyle/>
          <a:p>
            <a:pPr algn="ctr"/>
            <a:r>
              <a:rPr lang="en-US" b="1" dirty="0">
                <a:solidFill>
                  <a:schemeClr val="tx1">
                    <a:lumMod val="75000"/>
                  </a:schemeClr>
                </a:solidFill>
              </a:rPr>
              <a:t>Capitalize on the </a:t>
            </a:r>
            <a:br>
              <a:rPr lang="en-US" b="1" dirty="0">
                <a:solidFill>
                  <a:schemeClr val="tx1">
                    <a:lumMod val="75000"/>
                  </a:schemeClr>
                </a:solidFill>
              </a:rPr>
            </a:br>
            <a:r>
              <a:rPr lang="en-US" b="1" dirty="0">
                <a:solidFill>
                  <a:schemeClr val="tx1">
                    <a:lumMod val="75000"/>
                  </a:schemeClr>
                </a:solidFill>
              </a:rPr>
              <a:t>talents of your faculty </a:t>
            </a:r>
            <a:br>
              <a:rPr lang="en-US" dirty="0"/>
            </a:br>
            <a:r>
              <a:rPr lang="en-US" dirty="0"/>
              <a:t>and preserve their </a:t>
            </a:r>
            <a:br>
              <a:rPr lang="en-US" dirty="0"/>
            </a:br>
            <a:r>
              <a:rPr lang="en-US" dirty="0"/>
              <a:t>knowledge even if </a:t>
            </a:r>
            <a:br>
              <a:rPr lang="en-US" dirty="0"/>
            </a:br>
            <a:r>
              <a:rPr lang="en-US" dirty="0"/>
              <a:t>they move on.</a:t>
            </a:r>
          </a:p>
        </p:txBody>
      </p:sp>
      <p:sp>
        <p:nvSpPr>
          <p:cNvPr id="14" name="Rectangle 13"/>
          <p:cNvSpPr/>
          <p:nvPr/>
        </p:nvSpPr>
        <p:spPr>
          <a:xfrm>
            <a:off x="457200" y="4732129"/>
            <a:ext cx="2126474" cy="1323439"/>
          </a:xfrm>
          <a:prstGeom prst="rect">
            <a:avLst/>
          </a:prstGeom>
        </p:spPr>
        <p:txBody>
          <a:bodyPr wrap="square" anchor="ctr">
            <a:spAutoFit/>
          </a:bodyPr>
          <a:lstStyle/>
          <a:p>
            <a:pPr algn="ctr"/>
            <a:r>
              <a:rPr lang="en-US" sz="1600" b="1" dirty="0">
                <a:solidFill>
                  <a:schemeClr val="tx1">
                    <a:lumMod val="75000"/>
                  </a:schemeClr>
                </a:solidFill>
              </a:rPr>
              <a:t>Group interaction </a:t>
            </a:r>
            <a:br>
              <a:rPr lang="en-US" sz="1600" b="1" dirty="0">
                <a:solidFill>
                  <a:schemeClr val="tx1">
                    <a:lumMod val="75000"/>
                  </a:schemeClr>
                </a:solidFill>
              </a:rPr>
            </a:br>
            <a:r>
              <a:rPr lang="en-US" sz="1600" dirty="0"/>
              <a:t>with others from inside and outside your district to enhance learning.</a:t>
            </a:r>
          </a:p>
        </p:txBody>
      </p:sp>
      <p:sp>
        <p:nvSpPr>
          <p:cNvPr id="15" name="Rectangle 14"/>
          <p:cNvSpPr/>
          <p:nvPr/>
        </p:nvSpPr>
        <p:spPr>
          <a:xfrm>
            <a:off x="6448425" y="4843496"/>
            <a:ext cx="2174927" cy="1323439"/>
          </a:xfrm>
          <a:prstGeom prst="rect">
            <a:avLst/>
          </a:prstGeom>
        </p:spPr>
        <p:txBody>
          <a:bodyPr wrap="square" anchor="ctr">
            <a:spAutoFit/>
          </a:bodyPr>
          <a:lstStyle/>
          <a:p>
            <a:pPr algn="ctr"/>
            <a:r>
              <a:rPr lang="en-US" sz="1600" b="1" dirty="0">
                <a:solidFill>
                  <a:schemeClr val="tx1">
                    <a:lumMod val="75000"/>
                  </a:schemeClr>
                </a:solidFill>
              </a:rPr>
              <a:t>Individual, group </a:t>
            </a:r>
            <a:br>
              <a:rPr lang="en-US" sz="1600" b="1" dirty="0">
                <a:solidFill>
                  <a:schemeClr val="tx1">
                    <a:lumMod val="75000"/>
                  </a:schemeClr>
                </a:solidFill>
              </a:rPr>
            </a:br>
            <a:r>
              <a:rPr lang="en-US" sz="1600" b="1" dirty="0">
                <a:solidFill>
                  <a:schemeClr val="tx1">
                    <a:lumMod val="75000"/>
                  </a:schemeClr>
                </a:solidFill>
              </a:rPr>
              <a:t>coaching and webinars </a:t>
            </a:r>
            <a:br>
              <a:rPr lang="en-US" sz="1600" dirty="0"/>
            </a:br>
            <a:r>
              <a:rPr lang="en-US" sz="1600" dirty="0"/>
              <a:t>for live training online or in person..</a:t>
            </a:r>
          </a:p>
        </p:txBody>
      </p:sp>
      <p:pic>
        <p:nvPicPr>
          <p:cNvPr id="17" name="Picture 16" descr="C:\Users\jsche\AppData\Local\Microsoft\Windows\INetCacheContent.Word\Screenshot 2016-10-23 12.13.25.png"/>
          <p:cNvPicPr/>
          <p:nvPr/>
        </p:nvPicPr>
        <p:blipFill rotWithShape="1">
          <a:blip r:embed="rId3">
            <a:extLst>
              <a:ext uri="{28A0092B-C50C-407E-A947-70E740481C1C}">
                <a14:useLocalDpi xmlns:a14="http://schemas.microsoft.com/office/drawing/2010/main" val="0"/>
              </a:ext>
            </a:extLst>
          </a:blip>
          <a:srcRect l="24519" t="17664" r="25160" b="33048"/>
          <a:stretch/>
        </p:blipFill>
        <p:spPr bwMode="auto">
          <a:xfrm>
            <a:off x="2695575" y="3437655"/>
            <a:ext cx="3752850" cy="206756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532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98685" y="895952"/>
            <a:ext cx="8040414" cy="5962048"/>
            <a:chOff x="598685" y="0"/>
            <a:chExt cx="8040414" cy="5962048"/>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3065"/>
            <a:stretch/>
          </p:blipFill>
          <p:spPr>
            <a:xfrm>
              <a:off x="598685" y="0"/>
              <a:ext cx="8040414" cy="5962048"/>
            </a:xfrm>
            <a:prstGeom prst="rect">
              <a:avLst/>
            </a:prstGeom>
          </p:spPr>
        </p:pic>
        <p:sp>
          <p:nvSpPr>
            <p:cNvPr id="9" name="Rectangle 8"/>
            <p:cNvSpPr/>
            <p:nvPr/>
          </p:nvSpPr>
          <p:spPr>
            <a:xfrm>
              <a:off x="2511807" y="1066800"/>
              <a:ext cx="4120386" cy="72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Placeholder 2"/>
            <p:cNvPicPr>
              <a:picLocks noChangeAspect="1"/>
            </p:cNvPicPr>
            <p:nvPr/>
          </p:nvPicPr>
          <p:blipFill rotWithShape="1">
            <a:blip r:embed="rId3"/>
            <a:srcRect l="11900" t="11276" r="22948" b="4797"/>
            <a:stretch/>
          </p:blipFill>
          <p:spPr>
            <a:xfrm>
              <a:off x="2511807" y="1321052"/>
              <a:ext cx="4120386" cy="2985655"/>
            </a:xfrm>
            <a:prstGeom prst="rect">
              <a:avLst/>
            </a:prstGeom>
          </p:spPr>
        </p:pic>
      </p:grpSp>
      <p:sp>
        <p:nvSpPr>
          <p:cNvPr id="2" name="Title 1"/>
          <p:cNvSpPr>
            <a:spLocks noGrp="1"/>
          </p:cNvSpPr>
          <p:nvPr>
            <p:ph type="title"/>
          </p:nvPr>
        </p:nvSpPr>
        <p:spPr/>
        <p:txBody>
          <a:bodyPr/>
          <a:lstStyle/>
          <a:p>
            <a:r>
              <a:rPr lang="en-US" dirty="0"/>
              <a:t>Dedicated District Portals  </a:t>
            </a:r>
            <a:br>
              <a:rPr lang="en-US" dirty="0"/>
            </a:br>
            <a:r>
              <a:rPr lang="en-US" sz="1600" b="1" spc="200" dirty="0">
                <a:solidFill>
                  <a:schemeClr val="tx1"/>
                </a:solidFill>
              </a:rPr>
              <a:t>Through the first ever Learning Engagement System (LES)</a:t>
            </a:r>
          </a:p>
        </p:txBody>
      </p:sp>
      <p:sp>
        <p:nvSpPr>
          <p:cNvPr id="5" name="Rectangle 4"/>
          <p:cNvSpPr/>
          <p:nvPr/>
        </p:nvSpPr>
        <p:spPr>
          <a:xfrm>
            <a:off x="8159262" y="6107723"/>
            <a:ext cx="984738" cy="75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t="28713" b="28713"/>
          <a:stretch/>
        </p:blipFill>
        <p:spPr>
          <a:xfrm>
            <a:off x="2971800" y="5829597"/>
            <a:ext cx="3048000" cy="648232"/>
          </a:xfrm>
          <a:prstGeom prst="rect">
            <a:avLst/>
          </a:prstGeom>
        </p:spPr>
      </p:pic>
      <p:grpSp>
        <p:nvGrpSpPr>
          <p:cNvPr id="23" name="Group 22"/>
          <p:cNvGrpSpPr/>
          <p:nvPr/>
        </p:nvGrpSpPr>
        <p:grpSpPr>
          <a:xfrm>
            <a:off x="-1" y="1780814"/>
            <a:ext cx="3543247" cy="580776"/>
            <a:chOff x="-1" y="189105"/>
            <a:chExt cx="3543247" cy="580776"/>
          </a:xfrm>
        </p:grpSpPr>
        <p:sp>
          <p:nvSpPr>
            <p:cNvPr id="24" name="Parallelogram 23"/>
            <p:cNvSpPr/>
            <p:nvPr/>
          </p:nvSpPr>
          <p:spPr>
            <a:xfrm rot="16200000" flipV="1">
              <a:off x="-1155" y="191785"/>
              <a:ext cx="579250" cy="576942"/>
            </a:xfrm>
            <a:prstGeom prst="parallelogram">
              <a:avLst>
                <a:gd name="adj" fmla="val 21226"/>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Chevron 11"/>
            <p:cNvSpPr/>
            <p:nvPr/>
          </p:nvSpPr>
          <p:spPr>
            <a:xfrm flipH="1">
              <a:off x="576940" y="189105"/>
              <a:ext cx="2966306" cy="457200"/>
            </a:xfrm>
            <a:custGeom>
              <a:avLst/>
              <a:gdLst/>
              <a:ahLst/>
              <a:cxnLst/>
              <a:rect l="l" t="t" r="r" b="b"/>
              <a:pathLst>
                <a:path w="1905000" h="484632">
                  <a:moveTo>
                    <a:pt x="0" y="0"/>
                  </a:moveTo>
                  <a:lnTo>
                    <a:pt x="1905000" y="0"/>
                  </a:lnTo>
                  <a:lnTo>
                    <a:pt x="1905000" y="484632"/>
                  </a:lnTo>
                  <a:lnTo>
                    <a:pt x="0" y="484632"/>
                  </a:lnTo>
                  <a:lnTo>
                    <a:pt x="140718" y="242316"/>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schemeClr val="tx1"/>
                </a:solidFill>
              </a:endParaRPr>
            </a:p>
          </p:txBody>
        </p:sp>
        <p:sp>
          <p:nvSpPr>
            <p:cNvPr id="26" name="TextBox 25"/>
            <p:cNvSpPr txBox="1"/>
            <p:nvPr/>
          </p:nvSpPr>
          <p:spPr>
            <a:xfrm flipH="1">
              <a:off x="930545" y="263817"/>
              <a:ext cx="2051539" cy="307777"/>
            </a:xfrm>
            <a:prstGeom prst="rect">
              <a:avLst/>
            </a:prstGeom>
            <a:noFill/>
          </p:spPr>
          <p:txBody>
            <a:bodyPr wrap="square" lIns="0" tIns="0" rIns="0" bIns="0" rtlCol="0" anchor="ctr">
              <a:spAutoFit/>
            </a:bodyPr>
            <a:lstStyle>
              <a:defPPr>
                <a:defRPr lang="en-US"/>
              </a:defPPr>
              <a:lvl1pPr>
                <a:defRPr sz="1200" i="1">
                  <a:solidFill>
                    <a:srgbClr val="FFFFFF"/>
                  </a:solidFill>
                  <a:latin typeface="Georgia"/>
                  <a:cs typeface="Georgia"/>
                </a:defRPr>
              </a:lvl1pPr>
            </a:lstStyle>
            <a:p>
              <a:pPr algn="ctr"/>
              <a:r>
                <a:rPr lang="en-US" sz="2000" b="1" i="0" dirty="0">
                  <a:latin typeface="+mn-lt"/>
                </a:rPr>
                <a:t>Software</a:t>
              </a:r>
            </a:p>
          </p:txBody>
        </p:sp>
      </p:grpSp>
    </p:spTree>
    <p:extLst>
      <p:ext uri="{BB962C8B-B14F-4D97-AF65-F5344CB8AC3E}">
        <p14:creationId xmlns:p14="http://schemas.microsoft.com/office/powerpoint/2010/main" val="3231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NJ Teacher’s Survey</a:t>
            </a:r>
          </a:p>
        </p:txBody>
      </p:sp>
      <p:graphicFrame>
        <p:nvGraphicFramePr>
          <p:cNvPr id="8" name="Chart 7"/>
          <p:cNvGraphicFramePr/>
          <p:nvPr>
            <p:extLst>
              <p:ext uri="{D42A27DB-BD31-4B8C-83A1-F6EECF244321}">
                <p14:modId xmlns:p14="http://schemas.microsoft.com/office/powerpoint/2010/main" val="1105157695"/>
              </p:ext>
            </p:extLst>
          </p:nvPr>
        </p:nvGraphicFramePr>
        <p:xfrm>
          <a:off x="1438284" y="1692633"/>
          <a:ext cx="1844794" cy="1844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ext uri="{D42A27DB-BD31-4B8C-83A1-F6EECF244321}">
                <p14:modId xmlns:p14="http://schemas.microsoft.com/office/powerpoint/2010/main" val="150217986"/>
              </p:ext>
            </p:extLst>
          </p:nvPr>
        </p:nvGraphicFramePr>
        <p:xfrm>
          <a:off x="5851461" y="1696442"/>
          <a:ext cx="1842880" cy="184113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524942" y="3417188"/>
            <a:ext cx="3671480"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latin typeface="Arial" charset="0"/>
                <a:ea typeface="Arial" charset="0"/>
                <a:cs typeface="Arial" charset="0"/>
              </a:rPr>
              <a:t>Adding personal growth to professional development is appealing</a:t>
            </a:r>
          </a:p>
        </p:txBody>
      </p:sp>
      <p:sp>
        <p:nvSpPr>
          <p:cNvPr id="19" name="Rectangle 18"/>
          <p:cNvSpPr/>
          <p:nvPr/>
        </p:nvSpPr>
        <p:spPr>
          <a:xfrm>
            <a:off x="5285773" y="3417188"/>
            <a:ext cx="2974254"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t>Individual and group coaching options is appealing</a:t>
            </a:r>
          </a:p>
        </p:txBody>
      </p:sp>
      <p:sp>
        <p:nvSpPr>
          <p:cNvPr id="20" name="TextBox 19"/>
          <p:cNvSpPr txBox="1"/>
          <p:nvPr/>
        </p:nvSpPr>
        <p:spPr>
          <a:xfrm>
            <a:off x="6297507" y="2205037"/>
            <a:ext cx="995390" cy="646331"/>
          </a:xfrm>
          <a:prstGeom prst="rect">
            <a:avLst/>
          </a:prstGeom>
          <a:noFill/>
        </p:spPr>
        <p:txBody>
          <a:bodyPr wrap="square" rtlCol="0">
            <a:spAutoFit/>
          </a:bodyPr>
          <a:lstStyle/>
          <a:p>
            <a:pPr algn="ctr"/>
            <a:r>
              <a:rPr lang="en-US" sz="3600" b="1" dirty="0">
                <a:solidFill>
                  <a:schemeClr val="tx1">
                    <a:lumMod val="75000"/>
                  </a:schemeClr>
                </a:solidFill>
              </a:rPr>
              <a:t>91</a:t>
            </a:r>
            <a:r>
              <a:rPr lang="en-US" sz="3600" b="1" baseline="30000" dirty="0">
                <a:solidFill>
                  <a:schemeClr val="tx1">
                    <a:lumMod val="75000"/>
                  </a:schemeClr>
                </a:solidFill>
              </a:rPr>
              <a:t>%</a:t>
            </a:r>
          </a:p>
        </p:txBody>
      </p:sp>
      <p:sp>
        <p:nvSpPr>
          <p:cNvPr id="22" name="TextBox 21"/>
          <p:cNvSpPr txBox="1"/>
          <p:nvPr/>
        </p:nvSpPr>
        <p:spPr>
          <a:xfrm>
            <a:off x="6130239"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23" name="TextBox 22"/>
          <p:cNvSpPr txBox="1"/>
          <p:nvPr/>
        </p:nvSpPr>
        <p:spPr>
          <a:xfrm>
            <a:off x="1887208" y="2205037"/>
            <a:ext cx="995390" cy="646331"/>
          </a:xfrm>
          <a:prstGeom prst="rect">
            <a:avLst/>
          </a:prstGeom>
          <a:noFill/>
        </p:spPr>
        <p:txBody>
          <a:bodyPr wrap="square" rtlCol="0">
            <a:spAutoFit/>
          </a:bodyPr>
          <a:lstStyle/>
          <a:p>
            <a:pPr algn="ctr"/>
            <a:r>
              <a:rPr lang="en-US" sz="3600" b="1" dirty="0">
                <a:solidFill>
                  <a:schemeClr val="tx1">
                    <a:lumMod val="75000"/>
                  </a:schemeClr>
                </a:solidFill>
              </a:rPr>
              <a:t>97</a:t>
            </a:r>
            <a:r>
              <a:rPr lang="en-US" sz="3600" b="1" baseline="30000" dirty="0">
                <a:solidFill>
                  <a:schemeClr val="tx1">
                    <a:lumMod val="75000"/>
                  </a:schemeClr>
                </a:solidFill>
              </a:rPr>
              <a:t>%</a:t>
            </a:r>
          </a:p>
        </p:txBody>
      </p:sp>
      <p:sp>
        <p:nvSpPr>
          <p:cNvPr id="24" name="TextBox 23"/>
          <p:cNvSpPr txBox="1"/>
          <p:nvPr/>
        </p:nvSpPr>
        <p:spPr>
          <a:xfrm>
            <a:off x="1719940"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31" name="Freeform 46"/>
          <p:cNvSpPr>
            <a:spLocks/>
          </p:cNvSpPr>
          <p:nvPr/>
        </p:nvSpPr>
        <p:spPr bwMode="auto">
          <a:xfrm flipH="1">
            <a:off x="4196422" y="1824731"/>
            <a:ext cx="751156" cy="1779912"/>
          </a:xfrm>
          <a:custGeom>
            <a:avLst/>
            <a:gdLst/>
            <a:ahLst/>
            <a:cxnLst>
              <a:cxn ang="0">
                <a:pos x="0" y="206"/>
              </a:cxn>
              <a:cxn ang="0">
                <a:pos x="0" y="206"/>
              </a:cxn>
              <a:cxn ang="0">
                <a:pos x="17" y="224"/>
              </a:cxn>
              <a:cxn ang="0">
                <a:pos x="43" y="241"/>
              </a:cxn>
              <a:cxn ang="0">
                <a:pos x="60" y="241"/>
              </a:cxn>
              <a:cxn ang="0">
                <a:pos x="69" y="258"/>
              </a:cxn>
              <a:cxn ang="0">
                <a:pos x="69" y="275"/>
              </a:cxn>
              <a:cxn ang="0">
                <a:pos x="86" y="250"/>
              </a:cxn>
              <a:cxn ang="0">
                <a:pos x="95" y="224"/>
              </a:cxn>
              <a:cxn ang="0">
                <a:pos x="112" y="198"/>
              </a:cxn>
              <a:cxn ang="0">
                <a:pos x="121" y="172"/>
              </a:cxn>
              <a:cxn ang="0">
                <a:pos x="121" y="129"/>
              </a:cxn>
              <a:cxn ang="0">
                <a:pos x="112" y="86"/>
              </a:cxn>
              <a:cxn ang="0">
                <a:pos x="95" y="94"/>
              </a:cxn>
              <a:cxn ang="0">
                <a:pos x="86" y="94"/>
              </a:cxn>
              <a:cxn ang="0">
                <a:pos x="78" y="94"/>
              </a:cxn>
              <a:cxn ang="0">
                <a:pos x="86" y="69"/>
              </a:cxn>
              <a:cxn ang="0">
                <a:pos x="95" y="69"/>
              </a:cxn>
              <a:cxn ang="0">
                <a:pos x="95" y="51"/>
              </a:cxn>
              <a:cxn ang="0">
                <a:pos x="104" y="43"/>
              </a:cxn>
              <a:cxn ang="0">
                <a:pos x="26" y="0"/>
              </a:cxn>
              <a:cxn ang="0">
                <a:pos x="17" y="17"/>
              </a:cxn>
              <a:cxn ang="0">
                <a:pos x="17" y="34"/>
              </a:cxn>
              <a:cxn ang="0">
                <a:pos x="0" y="51"/>
              </a:cxn>
              <a:cxn ang="0">
                <a:pos x="9" y="60"/>
              </a:cxn>
              <a:cxn ang="0">
                <a:pos x="9" y="77"/>
              </a:cxn>
              <a:cxn ang="0">
                <a:pos x="9" y="94"/>
              </a:cxn>
              <a:cxn ang="0">
                <a:pos x="26" y="112"/>
              </a:cxn>
              <a:cxn ang="0">
                <a:pos x="35" y="120"/>
              </a:cxn>
              <a:cxn ang="0">
                <a:pos x="43" y="120"/>
              </a:cxn>
              <a:cxn ang="0">
                <a:pos x="60" y="138"/>
              </a:cxn>
              <a:cxn ang="0">
                <a:pos x="26" y="155"/>
              </a:cxn>
              <a:cxn ang="0">
                <a:pos x="9" y="181"/>
              </a:cxn>
            </a:cxnLst>
            <a:rect l="0" t="0" r="r" b="b"/>
            <a:pathLst>
              <a:path w="121" h="275">
                <a:moveTo>
                  <a:pt x="9" y="181"/>
                </a:moveTo>
                <a:lnTo>
                  <a:pt x="0" y="206"/>
                </a:lnTo>
                <a:lnTo>
                  <a:pt x="0" y="206"/>
                </a:lnTo>
                <a:lnTo>
                  <a:pt x="0" y="206"/>
                </a:lnTo>
                <a:lnTo>
                  <a:pt x="9" y="215"/>
                </a:lnTo>
                <a:lnTo>
                  <a:pt x="17" y="224"/>
                </a:lnTo>
                <a:lnTo>
                  <a:pt x="26" y="232"/>
                </a:lnTo>
                <a:lnTo>
                  <a:pt x="43" y="241"/>
                </a:lnTo>
                <a:lnTo>
                  <a:pt x="52" y="241"/>
                </a:lnTo>
                <a:lnTo>
                  <a:pt x="60" y="241"/>
                </a:lnTo>
                <a:lnTo>
                  <a:pt x="69" y="250"/>
                </a:lnTo>
                <a:lnTo>
                  <a:pt x="69" y="258"/>
                </a:lnTo>
                <a:lnTo>
                  <a:pt x="69" y="267"/>
                </a:lnTo>
                <a:lnTo>
                  <a:pt x="69" y="275"/>
                </a:lnTo>
                <a:lnTo>
                  <a:pt x="78" y="267"/>
                </a:lnTo>
                <a:lnTo>
                  <a:pt x="86" y="250"/>
                </a:lnTo>
                <a:lnTo>
                  <a:pt x="86" y="241"/>
                </a:lnTo>
                <a:lnTo>
                  <a:pt x="95" y="224"/>
                </a:lnTo>
                <a:lnTo>
                  <a:pt x="95" y="215"/>
                </a:lnTo>
                <a:lnTo>
                  <a:pt x="112" y="198"/>
                </a:lnTo>
                <a:lnTo>
                  <a:pt x="112" y="181"/>
                </a:lnTo>
                <a:lnTo>
                  <a:pt x="121" y="172"/>
                </a:lnTo>
                <a:lnTo>
                  <a:pt x="121" y="163"/>
                </a:lnTo>
                <a:lnTo>
                  <a:pt x="121" y="129"/>
                </a:lnTo>
                <a:lnTo>
                  <a:pt x="112" y="94"/>
                </a:lnTo>
                <a:lnTo>
                  <a:pt x="112" y="86"/>
                </a:lnTo>
                <a:lnTo>
                  <a:pt x="95" y="94"/>
                </a:lnTo>
                <a:lnTo>
                  <a:pt x="95" y="94"/>
                </a:lnTo>
                <a:lnTo>
                  <a:pt x="86" y="94"/>
                </a:lnTo>
                <a:lnTo>
                  <a:pt x="86" y="94"/>
                </a:lnTo>
                <a:lnTo>
                  <a:pt x="86" y="94"/>
                </a:lnTo>
                <a:lnTo>
                  <a:pt x="78" y="94"/>
                </a:lnTo>
                <a:lnTo>
                  <a:pt x="78" y="86"/>
                </a:lnTo>
                <a:lnTo>
                  <a:pt x="86" y="69"/>
                </a:lnTo>
                <a:lnTo>
                  <a:pt x="86" y="69"/>
                </a:lnTo>
                <a:lnTo>
                  <a:pt x="95" y="69"/>
                </a:lnTo>
                <a:lnTo>
                  <a:pt x="95" y="60"/>
                </a:lnTo>
                <a:lnTo>
                  <a:pt x="95" y="51"/>
                </a:lnTo>
                <a:lnTo>
                  <a:pt x="104" y="43"/>
                </a:lnTo>
                <a:lnTo>
                  <a:pt x="104" y="43"/>
                </a:lnTo>
                <a:lnTo>
                  <a:pt x="104" y="25"/>
                </a:lnTo>
                <a:lnTo>
                  <a:pt x="26" y="0"/>
                </a:lnTo>
                <a:lnTo>
                  <a:pt x="26" y="8"/>
                </a:lnTo>
                <a:lnTo>
                  <a:pt x="17" y="17"/>
                </a:lnTo>
                <a:lnTo>
                  <a:pt x="17" y="17"/>
                </a:lnTo>
                <a:lnTo>
                  <a:pt x="17" y="34"/>
                </a:lnTo>
                <a:lnTo>
                  <a:pt x="9" y="43"/>
                </a:lnTo>
                <a:lnTo>
                  <a:pt x="0" y="51"/>
                </a:lnTo>
                <a:lnTo>
                  <a:pt x="0" y="51"/>
                </a:lnTo>
                <a:lnTo>
                  <a:pt x="9" y="60"/>
                </a:lnTo>
                <a:lnTo>
                  <a:pt x="9" y="69"/>
                </a:lnTo>
                <a:lnTo>
                  <a:pt x="9" y="77"/>
                </a:lnTo>
                <a:lnTo>
                  <a:pt x="9" y="94"/>
                </a:lnTo>
                <a:lnTo>
                  <a:pt x="9" y="94"/>
                </a:lnTo>
                <a:lnTo>
                  <a:pt x="17" y="94"/>
                </a:lnTo>
                <a:lnTo>
                  <a:pt x="26" y="112"/>
                </a:lnTo>
                <a:lnTo>
                  <a:pt x="35" y="112"/>
                </a:lnTo>
                <a:lnTo>
                  <a:pt x="35" y="120"/>
                </a:lnTo>
                <a:lnTo>
                  <a:pt x="43" y="120"/>
                </a:lnTo>
                <a:lnTo>
                  <a:pt x="43" y="120"/>
                </a:lnTo>
                <a:lnTo>
                  <a:pt x="60" y="129"/>
                </a:lnTo>
                <a:lnTo>
                  <a:pt x="60" y="138"/>
                </a:lnTo>
                <a:lnTo>
                  <a:pt x="43" y="146"/>
                </a:lnTo>
                <a:lnTo>
                  <a:pt x="26" y="155"/>
                </a:lnTo>
                <a:lnTo>
                  <a:pt x="26" y="172"/>
                </a:lnTo>
                <a:lnTo>
                  <a:pt x="9" y="181"/>
                </a:lnTo>
                <a:close/>
              </a:path>
            </a:pathLst>
          </a:custGeom>
          <a:solidFill>
            <a:schemeClr val="tx1">
              <a:lumMod val="20000"/>
              <a:lumOff val="80000"/>
            </a:schemeClr>
          </a:solidFill>
          <a:ln w="9525" cap="flat" cmpd="sng">
            <a:solidFill>
              <a:srgbClr val="FFFFFF"/>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spAutoFit/>
          </a:bodyPr>
          <a:lstStyle/>
          <a:p>
            <a:endParaRPr lang="en-US" dirty="0"/>
          </a:p>
        </p:txBody>
      </p:sp>
      <p:grpSp>
        <p:nvGrpSpPr>
          <p:cNvPr id="25" name="Group 24"/>
          <p:cNvGrpSpPr/>
          <p:nvPr/>
        </p:nvGrpSpPr>
        <p:grpSpPr>
          <a:xfrm>
            <a:off x="0" y="3880941"/>
            <a:ext cx="9144000" cy="2977059"/>
            <a:chOff x="0" y="3880941"/>
            <a:chExt cx="9144000" cy="2977059"/>
          </a:xfrm>
        </p:grpSpPr>
        <p:sp>
          <p:nvSpPr>
            <p:cNvPr id="26" name="Rectangle 25"/>
            <p:cNvSpPr/>
            <p:nvPr/>
          </p:nvSpPr>
          <p:spPr>
            <a:xfrm>
              <a:off x="0" y="4152900"/>
              <a:ext cx="9144000" cy="2705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p:cNvSpPr txBox="1"/>
            <p:nvPr/>
          </p:nvSpPr>
          <p:spPr>
            <a:xfrm>
              <a:off x="457200" y="4669247"/>
              <a:ext cx="8243410" cy="1615827"/>
            </a:xfrm>
            <a:prstGeom prst="rect">
              <a:avLst/>
            </a:prstGeom>
            <a:noFill/>
          </p:spPr>
          <p:txBody>
            <a:bodyPr wrap="square" rtlCol="0">
              <a:spAutoFit/>
            </a:bodyPr>
            <a:lstStyle/>
            <a:p>
              <a:pPr marL="9525" indent="-9525">
                <a:spcAft>
                  <a:spcPts val="600"/>
                </a:spcAft>
              </a:pPr>
              <a:r>
                <a:rPr lang="en-US" sz="1200" dirty="0">
                  <a:solidFill>
                    <a:schemeClr val="bg1"/>
                  </a:solidFill>
                </a:rPr>
                <a:t>TeacherCoach is an excellent way for administrators to provide necessary professional development, and it gives life to those "boring" topics that are an annual must! The variety of topics offered allows teachers to </a:t>
              </a:r>
              <a:r>
                <a:rPr lang="en-US" sz="1200" b="1" dirty="0">
                  <a:solidFill>
                    <a:schemeClr val="bg1"/>
                  </a:solidFill>
                </a:rPr>
                <a:t>govern their own professional development</a:t>
              </a:r>
              <a:r>
                <a:rPr lang="en-US" sz="1200" dirty="0">
                  <a:solidFill>
                    <a:schemeClr val="bg1"/>
                  </a:solidFill>
                </a:rPr>
                <a:t>. This is so important because who better knows what you need in order to grow than yourself. The best part is that the topics help teachers with not only their professional growth but their personal growth as well. </a:t>
              </a:r>
              <a:r>
                <a:rPr lang="en-US" sz="1200" b="1" dirty="0">
                  <a:solidFill>
                    <a:schemeClr val="bg1"/>
                  </a:solidFill>
                </a:rPr>
                <a:t>TeacherCoach is an excellent tool to allow schools to save money</a:t>
              </a:r>
              <a:r>
                <a:rPr lang="en-US" sz="1200" dirty="0">
                  <a:solidFill>
                    <a:schemeClr val="bg1"/>
                  </a:solidFill>
                </a:rPr>
                <a:t> on professional development while also making money just for utilizing the resources.</a:t>
              </a:r>
              <a:r>
                <a:rPr lang="en-US" sz="1200" b="1" dirty="0">
                  <a:solidFill>
                    <a:schemeClr val="bg1"/>
                  </a:solidFill>
                </a:rPr>
                <a:t> </a:t>
              </a:r>
            </a:p>
            <a:p>
              <a:pPr marL="9525" indent="-9525">
                <a:spcAft>
                  <a:spcPts val="600"/>
                </a:spcAft>
              </a:pPr>
              <a:r>
                <a:rPr lang="en-US" sz="1100" b="1" spc="300" dirty="0">
                  <a:solidFill>
                    <a:schemeClr val="bg1"/>
                  </a:solidFill>
                </a:rPr>
                <a:t>ASIA MICHAEL</a:t>
              </a:r>
              <a:br>
                <a:rPr lang="en-US" sz="1100" b="1" spc="300" dirty="0">
                  <a:solidFill>
                    <a:schemeClr val="bg1"/>
                  </a:solidFill>
                </a:rPr>
              </a:br>
              <a:r>
                <a:rPr lang="en-US" sz="1100" spc="300" dirty="0">
                  <a:solidFill>
                    <a:schemeClr val="bg1"/>
                  </a:solidFill>
                </a:rPr>
                <a:t>DIRECTOR OF CURRICULUM OF SPRINGFIELD SCHOOL DISTRICT</a:t>
              </a:r>
            </a:p>
          </p:txBody>
        </p:sp>
        <p:grpSp>
          <p:nvGrpSpPr>
            <p:cNvPr id="28" name="Group 27"/>
            <p:cNvGrpSpPr/>
            <p:nvPr/>
          </p:nvGrpSpPr>
          <p:grpSpPr>
            <a:xfrm>
              <a:off x="552511" y="4310688"/>
              <a:ext cx="328435" cy="270909"/>
              <a:chOff x="825500" y="2513013"/>
              <a:chExt cx="6145213" cy="5068887"/>
            </a:xfrm>
            <a:solidFill>
              <a:schemeClr val="bg1"/>
            </a:solidFill>
          </p:grpSpPr>
          <p:sp>
            <p:nvSpPr>
              <p:cNvPr id="30" name="AutoShape 1"/>
              <p:cNvSpPr>
                <a:spLocks/>
              </p:cNvSpPr>
              <p:nvPr/>
            </p:nvSpPr>
            <p:spPr bwMode="auto">
              <a:xfrm>
                <a:off x="4076700" y="2513013"/>
                <a:ext cx="2894013" cy="5064125"/>
              </a:xfrm>
              <a:custGeom>
                <a:avLst/>
                <a:gdLst/>
                <a:ahLst/>
                <a:cxnLst/>
                <a:rect l="0" t="0" r="r" b="b"/>
                <a:pathLst>
                  <a:path w="21596" h="21598">
                    <a:moveTo>
                      <a:pt x="21596" y="4609"/>
                    </a:moveTo>
                    <a:cubicBezTo>
                      <a:pt x="19240" y="4859"/>
                      <a:pt x="16942" y="5194"/>
                      <a:pt x="14870" y="5928"/>
                    </a:cubicBezTo>
                    <a:cubicBezTo>
                      <a:pt x="13300" y="6485"/>
                      <a:pt x="12413" y="7276"/>
                      <a:pt x="12193" y="8315"/>
                    </a:cubicBezTo>
                    <a:cubicBezTo>
                      <a:pt x="12121" y="8655"/>
                      <a:pt x="12106" y="8999"/>
                      <a:pt x="12064" y="9358"/>
                    </a:cubicBezTo>
                    <a:cubicBezTo>
                      <a:pt x="14103" y="9358"/>
                      <a:pt x="16086" y="9358"/>
                      <a:pt x="18087" y="9358"/>
                    </a:cubicBezTo>
                    <a:cubicBezTo>
                      <a:pt x="18087" y="13445"/>
                      <a:pt x="18087" y="17518"/>
                      <a:pt x="18087" y="21598"/>
                    </a:cubicBezTo>
                    <a:cubicBezTo>
                      <a:pt x="12063" y="21598"/>
                      <a:pt x="6045" y="21598"/>
                      <a:pt x="2" y="21598"/>
                    </a:cubicBezTo>
                    <a:cubicBezTo>
                      <a:pt x="2" y="21544"/>
                      <a:pt x="2" y="21497"/>
                      <a:pt x="2" y="21450"/>
                    </a:cubicBezTo>
                    <a:cubicBezTo>
                      <a:pt x="2" y="17644"/>
                      <a:pt x="-4" y="13838"/>
                      <a:pt x="5" y="10032"/>
                    </a:cubicBezTo>
                    <a:cubicBezTo>
                      <a:pt x="8" y="8354"/>
                      <a:pt x="533" y="6732"/>
                      <a:pt x="1643" y="5171"/>
                    </a:cubicBezTo>
                    <a:cubicBezTo>
                      <a:pt x="2512" y="3949"/>
                      <a:pt x="3918" y="2991"/>
                      <a:pt x="5775" y="2218"/>
                    </a:cubicBezTo>
                    <a:cubicBezTo>
                      <a:pt x="7734" y="1402"/>
                      <a:pt x="9910" y="892"/>
                      <a:pt x="12248" y="570"/>
                    </a:cubicBezTo>
                    <a:cubicBezTo>
                      <a:pt x="14010" y="327"/>
                      <a:pt x="15788" y="158"/>
                      <a:pt x="17598" y="97"/>
                    </a:cubicBezTo>
                    <a:cubicBezTo>
                      <a:pt x="18238" y="75"/>
                      <a:pt x="18875" y="33"/>
                      <a:pt x="19514" y="2"/>
                    </a:cubicBezTo>
                    <a:cubicBezTo>
                      <a:pt x="19604" y="-2"/>
                      <a:pt x="19696" y="2"/>
                      <a:pt x="19807" y="2"/>
                    </a:cubicBezTo>
                    <a:cubicBezTo>
                      <a:pt x="19929" y="314"/>
                      <a:pt x="20050" y="628"/>
                      <a:pt x="20173" y="941"/>
                    </a:cubicBezTo>
                    <a:cubicBezTo>
                      <a:pt x="20630" y="2115"/>
                      <a:pt x="21087" y="3288"/>
                      <a:pt x="21545" y="4462"/>
                    </a:cubicBezTo>
                    <a:cubicBezTo>
                      <a:pt x="21554" y="4485"/>
                      <a:pt x="21579" y="4507"/>
                      <a:pt x="21596" y="4530"/>
                    </a:cubicBezTo>
                    <a:cubicBezTo>
                      <a:pt x="21596" y="4556"/>
                      <a:pt x="21596" y="4582"/>
                      <a:pt x="21596" y="4609"/>
                    </a:cubicBezTo>
                    <a:close/>
                    <a:moveTo>
                      <a:pt x="21596" y="4609"/>
                    </a:moveTo>
                  </a:path>
                </a:pathLst>
              </a:custGeom>
              <a:grpFill/>
              <a:ln w="9525" cmpd="sng">
                <a:noFill/>
              </a:ln>
            </p:spPr>
            <p:txBody>
              <a:bodyPr lIns="0" tIns="0" rIns="0" bIns="0"/>
              <a:lstStyle/>
              <a:p>
                <a:endParaRPr lang="en-US" dirty="0"/>
              </a:p>
            </p:txBody>
          </p:sp>
          <p:sp>
            <p:nvSpPr>
              <p:cNvPr id="44" name="AutoShape 2"/>
              <p:cNvSpPr>
                <a:spLocks/>
              </p:cNvSpPr>
              <p:nvPr/>
            </p:nvSpPr>
            <p:spPr bwMode="auto">
              <a:xfrm>
                <a:off x="825500" y="2514600"/>
                <a:ext cx="2881313" cy="5067300"/>
              </a:xfrm>
              <a:custGeom>
                <a:avLst/>
                <a:gdLst/>
                <a:ahLst/>
                <a:cxnLst/>
                <a:rect l="0" t="0" r="r" b="b"/>
                <a:pathLst>
                  <a:path w="21600" h="21600">
                    <a:moveTo>
                      <a:pt x="0" y="9410"/>
                    </a:moveTo>
                    <a:cubicBezTo>
                      <a:pt x="31" y="9220"/>
                      <a:pt x="66" y="9031"/>
                      <a:pt x="91" y="8841"/>
                    </a:cubicBezTo>
                    <a:cubicBezTo>
                      <a:pt x="261" y="7564"/>
                      <a:pt x="740" y="6328"/>
                      <a:pt x="1605" y="5142"/>
                    </a:cubicBezTo>
                    <a:cubicBezTo>
                      <a:pt x="2429" y="4013"/>
                      <a:pt x="3757" y="3119"/>
                      <a:pt x="5449" y="2372"/>
                    </a:cubicBezTo>
                    <a:cubicBezTo>
                      <a:pt x="7648" y="1402"/>
                      <a:pt x="10138" y="832"/>
                      <a:pt x="12834" y="499"/>
                    </a:cubicBezTo>
                    <a:cubicBezTo>
                      <a:pt x="14615" y="280"/>
                      <a:pt x="16411" y="150"/>
                      <a:pt x="18225" y="81"/>
                    </a:cubicBezTo>
                    <a:cubicBezTo>
                      <a:pt x="18775" y="60"/>
                      <a:pt x="19323" y="28"/>
                      <a:pt x="19890" y="0"/>
                    </a:cubicBezTo>
                    <a:cubicBezTo>
                      <a:pt x="20461" y="1539"/>
                      <a:pt x="21028" y="3067"/>
                      <a:pt x="21600" y="4608"/>
                    </a:cubicBezTo>
                    <a:cubicBezTo>
                      <a:pt x="21154" y="4663"/>
                      <a:pt x="20715" y="4717"/>
                      <a:pt x="20277" y="4772"/>
                    </a:cubicBezTo>
                    <a:cubicBezTo>
                      <a:pt x="18258" y="5025"/>
                      <a:pt x="16321" y="5397"/>
                      <a:pt x="14594" y="6064"/>
                    </a:cubicBezTo>
                    <a:cubicBezTo>
                      <a:pt x="13117" y="6634"/>
                      <a:pt x="12308" y="7432"/>
                      <a:pt x="12165" y="8441"/>
                    </a:cubicBezTo>
                    <a:cubicBezTo>
                      <a:pt x="12122" y="8743"/>
                      <a:pt x="12158" y="9048"/>
                      <a:pt x="12158" y="9365"/>
                    </a:cubicBezTo>
                    <a:cubicBezTo>
                      <a:pt x="12266" y="9365"/>
                      <a:pt x="12356" y="9365"/>
                      <a:pt x="12446" y="9365"/>
                    </a:cubicBezTo>
                    <a:cubicBezTo>
                      <a:pt x="14274" y="9365"/>
                      <a:pt x="16101" y="9367"/>
                      <a:pt x="17929" y="9363"/>
                    </a:cubicBezTo>
                    <a:cubicBezTo>
                      <a:pt x="18124" y="9362"/>
                      <a:pt x="18192" y="9385"/>
                      <a:pt x="18192" y="9506"/>
                    </a:cubicBezTo>
                    <a:cubicBezTo>
                      <a:pt x="18186" y="13492"/>
                      <a:pt x="18187" y="17479"/>
                      <a:pt x="18187" y="21465"/>
                    </a:cubicBezTo>
                    <a:cubicBezTo>
                      <a:pt x="18187" y="21504"/>
                      <a:pt x="18180" y="21542"/>
                      <a:pt x="18176" y="21593"/>
                    </a:cubicBezTo>
                    <a:cubicBezTo>
                      <a:pt x="18084" y="21595"/>
                      <a:pt x="18003" y="21600"/>
                      <a:pt x="17922" y="21600"/>
                    </a:cubicBezTo>
                    <a:cubicBezTo>
                      <a:pt x="12024" y="21600"/>
                      <a:pt x="6127" y="21600"/>
                      <a:pt x="229" y="21600"/>
                    </a:cubicBezTo>
                    <a:cubicBezTo>
                      <a:pt x="153" y="21600"/>
                      <a:pt x="76" y="21595"/>
                      <a:pt x="0" y="21593"/>
                    </a:cubicBezTo>
                    <a:cubicBezTo>
                      <a:pt x="0" y="17532"/>
                      <a:pt x="0" y="13471"/>
                      <a:pt x="0" y="9410"/>
                    </a:cubicBezTo>
                    <a:close/>
                    <a:moveTo>
                      <a:pt x="0" y="9410"/>
                    </a:moveTo>
                  </a:path>
                </a:pathLst>
              </a:custGeom>
              <a:grpFill/>
              <a:ln w="9525" cmpd="sng">
                <a:noFill/>
              </a:ln>
            </p:spPr>
            <p:txBody>
              <a:bodyPr lIns="0" tIns="0" rIns="0" bIns="0"/>
              <a:lstStyle/>
              <a:p>
                <a:endParaRPr lang="en-US" dirty="0"/>
              </a:p>
            </p:txBody>
          </p:sp>
        </p:grpSp>
        <p:sp>
          <p:nvSpPr>
            <p:cNvPr id="29" name="Triangle 28"/>
            <p:cNvSpPr/>
            <p:nvPr/>
          </p:nvSpPr>
          <p:spPr>
            <a:xfrm>
              <a:off x="4196422" y="3880941"/>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9573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NJ Teacher’s Survey</a:t>
            </a:r>
          </a:p>
        </p:txBody>
      </p:sp>
      <p:graphicFrame>
        <p:nvGraphicFramePr>
          <p:cNvPr id="8" name="Chart 7"/>
          <p:cNvGraphicFramePr/>
          <p:nvPr>
            <p:extLst>
              <p:ext uri="{D42A27DB-BD31-4B8C-83A1-F6EECF244321}">
                <p14:modId xmlns:p14="http://schemas.microsoft.com/office/powerpoint/2010/main" val="1401496511"/>
              </p:ext>
            </p:extLst>
          </p:nvPr>
        </p:nvGraphicFramePr>
        <p:xfrm>
          <a:off x="1438284" y="1692633"/>
          <a:ext cx="1844794" cy="1844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ext uri="{D42A27DB-BD31-4B8C-83A1-F6EECF244321}">
                <p14:modId xmlns:p14="http://schemas.microsoft.com/office/powerpoint/2010/main" val="1088489237"/>
              </p:ext>
            </p:extLst>
          </p:nvPr>
        </p:nvGraphicFramePr>
        <p:xfrm>
          <a:off x="5851461" y="1696442"/>
          <a:ext cx="1842880" cy="184113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785468" y="3417188"/>
            <a:ext cx="3150428"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latin typeface="Arial" charset="0"/>
                <a:ea typeface="Arial" charset="0"/>
                <a:cs typeface="Arial" charset="0"/>
              </a:rPr>
              <a:t>This new type of PD is preferable to our existing service</a:t>
            </a:r>
          </a:p>
        </p:txBody>
      </p:sp>
      <p:sp>
        <p:nvSpPr>
          <p:cNvPr id="19" name="Rectangle 18"/>
          <p:cNvSpPr/>
          <p:nvPr/>
        </p:nvSpPr>
        <p:spPr>
          <a:xfrm>
            <a:off x="5285773" y="3417188"/>
            <a:ext cx="2974254"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t>It’s important having more freedom to select my PD</a:t>
            </a:r>
          </a:p>
        </p:txBody>
      </p:sp>
      <p:sp>
        <p:nvSpPr>
          <p:cNvPr id="20" name="TextBox 19"/>
          <p:cNvSpPr txBox="1"/>
          <p:nvPr/>
        </p:nvSpPr>
        <p:spPr>
          <a:xfrm>
            <a:off x="6297507" y="2205037"/>
            <a:ext cx="995390" cy="646331"/>
          </a:xfrm>
          <a:prstGeom prst="rect">
            <a:avLst/>
          </a:prstGeom>
          <a:noFill/>
        </p:spPr>
        <p:txBody>
          <a:bodyPr wrap="square" rtlCol="0">
            <a:spAutoFit/>
          </a:bodyPr>
          <a:lstStyle/>
          <a:p>
            <a:pPr algn="ctr"/>
            <a:r>
              <a:rPr lang="en-US" sz="3600" b="1" dirty="0">
                <a:solidFill>
                  <a:schemeClr val="tx1">
                    <a:lumMod val="75000"/>
                  </a:schemeClr>
                </a:solidFill>
              </a:rPr>
              <a:t>93</a:t>
            </a:r>
            <a:r>
              <a:rPr lang="en-US" sz="3600" b="1" baseline="30000" dirty="0">
                <a:solidFill>
                  <a:schemeClr val="tx1">
                    <a:lumMod val="75000"/>
                  </a:schemeClr>
                </a:solidFill>
              </a:rPr>
              <a:t>%</a:t>
            </a:r>
          </a:p>
        </p:txBody>
      </p:sp>
      <p:sp>
        <p:nvSpPr>
          <p:cNvPr id="22" name="TextBox 21"/>
          <p:cNvSpPr txBox="1"/>
          <p:nvPr/>
        </p:nvSpPr>
        <p:spPr>
          <a:xfrm>
            <a:off x="6130239"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23" name="TextBox 22"/>
          <p:cNvSpPr txBox="1"/>
          <p:nvPr/>
        </p:nvSpPr>
        <p:spPr>
          <a:xfrm>
            <a:off x="1887208" y="2205037"/>
            <a:ext cx="995390" cy="646331"/>
          </a:xfrm>
          <a:prstGeom prst="rect">
            <a:avLst/>
          </a:prstGeom>
          <a:noFill/>
        </p:spPr>
        <p:txBody>
          <a:bodyPr wrap="square" rtlCol="0">
            <a:spAutoFit/>
          </a:bodyPr>
          <a:lstStyle/>
          <a:p>
            <a:pPr algn="ctr"/>
            <a:r>
              <a:rPr lang="en-US" sz="3600" b="1" dirty="0">
                <a:solidFill>
                  <a:schemeClr val="tx1">
                    <a:lumMod val="75000"/>
                  </a:schemeClr>
                </a:solidFill>
              </a:rPr>
              <a:t>84</a:t>
            </a:r>
            <a:r>
              <a:rPr lang="en-US" sz="3600" b="1" baseline="30000" dirty="0">
                <a:solidFill>
                  <a:schemeClr val="tx1">
                    <a:lumMod val="75000"/>
                  </a:schemeClr>
                </a:solidFill>
              </a:rPr>
              <a:t>%</a:t>
            </a:r>
          </a:p>
        </p:txBody>
      </p:sp>
      <p:sp>
        <p:nvSpPr>
          <p:cNvPr id="24" name="TextBox 23"/>
          <p:cNvSpPr txBox="1"/>
          <p:nvPr/>
        </p:nvSpPr>
        <p:spPr>
          <a:xfrm>
            <a:off x="1719940"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31" name="Freeform 46"/>
          <p:cNvSpPr>
            <a:spLocks/>
          </p:cNvSpPr>
          <p:nvPr/>
        </p:nvSpPr>
        <p:spPr bwMode="auto">
          <a:xfrm flipH="1">
            <a:off x="4196422" y="1824731"/>
            <a:ext cx="751156" cy="1779912"/>
          </a:xfrm>
          <a:custGeom>
            <a:avLst/>
            <a:gdLst/>
            <a:ahLst/>
            <a:cxnLst>
              <a:cxn ang="0">
                <a:pos x="0" y="206"/>
              </a:cxn>
              <a:cxn ang="0">
                <a:pos x="0" y="206"/>
              </a:cxn>
              <a:cxn ang="0">
                <a:pos x="17" y="224"/>
              </a:cxn>
              <a:cxn ang="0">
                <a:pos x="43" y="241"/>
              </a:cxn>
              <a:cxn ang="0">
                <a:pos x="60" y="241"/>
              </a:cxn>
              <a:cxn ang="0">
                <a:pos x="69" y="258"/>
              </a:cxn>
              <a:cxn ang="0">
                <a:pos x="69" y="275"/>
              </a:cxn>
              <a:cxn ang="0">
                <a:pos x="86" y="250"/>
              </a:cxn>
              <a:cxn ang="0">
                <a:pos x="95" y="224"/>
              </a:cxn>
              <a:cxn ang="0">
                <a:pos x="112" y="198"/>
              </a:cxn>
              <a:cxn ang="0">
                <a:pos x="121" y="172"/>
              </a:cxn>
              <a:cxn ang="0">
                <a:pos x="121" y="129"/>
              </a:cxn>
              <a:cxn ang="0">
                <a:pos x="112" y="86"/>
              </a:cxn>
              <a:cxn ang="0">
                <a:pos x="95" y="94"/>
              </a:cxn>
              <a:cxn ang="0">
                <a:pos x="86" y="94"/>
              </a:cxn>
              <a:cxn ang="0">
                <a:pos x="78" y="94"/>
              </a:cxn>
              <a:cxn ang="0">
                <a:pos x="86" y="69"/>
              </a:cxn>
              <a:cxn ang="0">
                <a:pos x="95" y="69"/>
              </a:cxn>
              <a:cxn ang="0">
                <a:pos x="95" y="51"/>
              </a:cxn>
              <a:cxn ang="0">
                <a:pos x="104" y="43"/>
              </a:cxn>
              <a:cxn ang="0">
                <a:pos x="26" y="0"/>
              </a:cxn>
              <a:cxn ang="0">
                <a:pos x="17" y="17"/>
              </a:cxn>
              <a:cxn ang="0">
                <a:pos x="17" y="34"/>
              </a:cxn>
              <a:cxn ang="0">
                <a:pos x="0" y="51"/>
              </a:cxn>
              <a:cxn ang="0">
                <a:pos x="9" y="60"/>
              </a:cxn>
              <a:cxn ang="0">
                <a:pos x="9" y="77"/>
              </a:cxn>
              <a:cxn ang="0">
                <a:pos x="9" y="94"/>
              </a:cxn>
              <a:cxn ang="0">
                <a:pos x="26" y="112"/>
              </a:cxn>
              <a:cxn ang="0">
                <a:pos x="35" y="120"/>
              </a:cxn>
              <a:cxn ang="0">
                <a:pos x="43" y="120"/>
              </a:cxn>
              <a:cxn ang="0">
                <a:pos x="60" y="138"/>
              </a:cxn>
              <a:cxn ang="0">
                <a:pos x="26" y="155"/>
              </a:cxn>
              <a:cxn ang="0">
                <a:pos x="9" y="181"/>
              </a:cxn>
            </a:cxnLst>
            <a:rect l="0" t="0" r="r" b="b"/>
            <a:pathLst>
              <a:path w="121" h="275">
                <a:moveTo>
                  <a:pt x="9" y="181"/>
                </a:moveTo>
                <a:lnTo>
                  <a:pt x="0" y="206"/>
                </a:lnTo>
                <a:lnTo>
                  <a:pt x="0" y="206"/>
                </a:lnTo>
                <a:lnTo>
                  <a:pt x="0" y="206"/>
                </a:lnTo>
                <a:lnTo>
                  <a:pt x="9" y="215"/>
                </a:lnTo>
                <a:lnTo>
                  <a:pt x="17" y="224"/>
                </a:lnTo>
                <a:lnTo>
                  <a:pt x="26" y="232"/>
                </a:lnTo>
                <a:lnTo>
                  <a:pt x="43" y="241"/>
                </a:lnTo>
                <a:lnTo>
                  <a:pt x="52" y="241"/>
                </a:lnTo>
                <a:lnTo>
                  <a:pt x="60" y="241"/>
                </a:lnTo>
                <a:lnTo>
                  <a:pt x="69" y="250"/>
                </a:lnTo>
                <a:lnTo>
                  <a:pt x="69" y="258"/>
                </a:lnTo>
                <a:lnTo>
                  <a:pt x="69" y="267"/>
                </a:lnTo>
                <a:lnTo>
                  <a:pt x="69" y="275"/>
                </a:lnTo>
                <a:lnTo>
                  <a:pt x="78" y="267"/>
                </a:lnTo>
                <a:lnTo>
                  <a:pt x="86" y="250"/>
                </a:lnTo>
                <a:lnTo>
                  <a:pt x="86" y="241"/>
                </a:lnTo>
                <a:lnTo>
                  <a:pt x="95" y="224"/>
                </a:lnTo>
                <a:lnTo>
                  <a:pt x="95" y="215"/>
                </a:lnTo>
                <a:lnTo>
                  <a:pt x="112" y="198"/>
                </a:lnTo>
                <a:lnTo>
                  <a:pt x="112" y="181"/>
                </a:lnTo>
                <a:lnTo>
                  <a:pt x="121" y="172"/>
                </a:lnTo>
                <a:lnTo>
                  <a:pt x="121" y="163"/>
                </a:lnTo>
                <a:lnTo>
                  <a:pt x="121" y="129"/>
                </a:lnTo>
                <a:lnTo>
                  <a:pt x="112" y="94"/>
                </a:lnTo>
                <a:lnTo>
                  <a:pt x="112" y="86"/>
                </a:lnTo>
                <a:lnTo>
                  <a:pt x="95" y="94"/>
                </a:lnTo>
                <a:lnTo>
                  <a:pt x="95" y="94"/>
                </a:lnTo>
                <a:lnTo>
                  <a:pt x="86" y="94"/>
                </a:lnTo>
                <a:lnTo>
                  <a:pt x="86" y="94"/>
                </a:lnTo>
                <a:lnTo>
                  <a:pt x="86" y="94"/>
                </a:lnTo>
                <a:lnTo>
                  <a:pt x="78" y="94"/>
                </a:lnTo>
                <a:lnTo>
                  <a:pt x="78" y="86"/>
                </a:lnTo>
                <a:lnTo>
                  <a:pt x="86" y="69"/>
                </a:lnTo>
                <a:lnTo>
                  <a:pt x="86" y="69"/>
                </a:lnTo>
                <a:lnTo>
                  <a:pt x="95" y="69"/>
                </a:lnTo>
                <a:lnTo>
                  <a:pt x="95" y="60"/>
                </a:lnTo>
                <a:lnTo>
                  <a:pt x="95" y="51"/>
                </a:lnTo>
                <a:lnTo>
                  <a:pt x="104" y="43"/>
                </a:lnTo>
                <a:lnTo>
                  <a:pt x="104" y="43"/>
                </a:lnTo>
                <a:lnTo>
                  <a:pt x="104" y="25"/>
                </a:lnTo>
                <a:lnTo>
                  <a:pt x="26" y="0"/>
                </a:lnTo>
                <a:lnTo>
                  <a:pt x="26" y="8"/>
                </a:lnTo>
                <a:lnTo>
                  <a:pt x="17" y="17"/>
                </a:lnTo>
                <a:lnTo>
                  <a:pt x="17" y="17"/>
                </a:lnTo>
                <a:lnTo>
                  <a:pt x="17" y="34"/>
                </a:lnTo>
                <a:lnTo>
                  <a:pt x="9" y="43"/>
                </a:lnTo>
                <a:lnTo>
                  <a:pt x="0" y="51"/>
                </a:lnTo>
                <a:lnTo>
                  <a:pt x="0" y="51"/>
                </a:lnTo>
                <a:lnTo>
                  <a:pt x="9" y="60"/>
                </a:lnTo>
                <a:lnTo>
                  <a:pt x="9" y="69"/>
                </a:lnTo>
                <a:lnTo>
                  <a:pt x="9" y="77"/>
                </a:lnTo>
                <a:lnTo>
                  <a:pt x="9" y="94"/>
                </a:lnTo>
                <a:lnTo>
                  <a:pt x="9" y="94"/>
                </a:lnTo>
                <a:lnTo>
                  <a:pt x="17" y="94"/>
                </a:lnTo>
                <a:lnTo>
                  <a:pt x="26" y="112"/>
                </a:lnTo>
                <a:lnTo>
                  <a:pt x="35" y="112"/>
                </a:lnTo>
                <a:lnTo>
                  <a:pt x="35" y="120"/>
                </a:lnTo>
                <a:lnTo>
                  <a:pt x="43" y="120"/>
                </a:lnTo>
                <a:lnTo>
                  <a:pt x="43" y="120"/>
                </a:lnTo>
                <a:lnTo>
                  <a:pt x="60" y="129"/>
                </a:lnTo>
                <a:lnTo>
                  <a:pt x="60" y="138"/>
                </a:lnTo>
                <a:lnTo>
                  <a:pt x="43" y="146"/>
                </a:lnTo>
                <a:lnTo>
                  <a:pt x="26" y="155"/>
                </a:lnTo>
                <a:lnTo>
                  <a:pt x="26" y="172"/>
                </a:lnTo>
                <a:lnTo>
                  <a:pt x="9" y="181"/>
                </a:lnTo>
                <a:close/>
              </a:path>
            </a:pathLst>
          </a:custGeom>
          <a:solidFill>
            <a:schemeClr val="tx1">
              <a:lumMod val="20000"/>
              <a:lumOff val="80000"/>
            </a:schemeClr>
          </a:solidFill>
          <a:ln w="9525" cap="flat" cmpd="sng">
            <a:solidFill>
              <a:srgbClr val="FFFFFF"/>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spAutoFit/>
          </a:bodyPr>
          <a:lstStyle/>
          <a:p>
            <a:endParaRPr lang="en-US" dirty="0"/>
          </a:p>
        </p:txBody>
      </p:sp>
      <p:grpSp>
        <p:nvGrpSpPr>
          <p:cNvPr id="32" name="Group 31"/>
          <p:cNvGrpSpPr/>
          <p:nvPr/>
        </p:nvGrpSpPr>
        <p:grpSpPr>
          <a:xfrm>
            <a:off x="0" y="3880941"/>
            <a:ext cx="9144000" cy="2977059"/>
            <a:chOff x="0" y="3880941"/>
            <a:chExt cx="9144000" cy="2977059"/>
          </a:xfrm>
        </p:grpSpPr>
        <p:sp>
          <p:nvSpPr>
            <p:cNvPr id="33" name="Rectangle 32"/>
            <p:cNvSpPr/>
            <p:nvPr/>
          </p:nvSpPr>
          <p:spPr>
            <a:xfrm>
              <a:off x="0" y="4152900"/>
              <a:ext cx="9144000" cy="2705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TextBox 33"/>
            <p:cNvSpPr txBox="1"/>
            <p:nvPr/>
          </p:nvSpPr>
          <p:spPr>
            <a:xfrm>
              <a:off x="917609" y="5061147"/>
              <a:ext cx="3278814" cy="1061829"/>
            </a:xfrm>
            <a:prstGeom prst="rect">
              <a:avLst/>
            </a:prstGeom>
            <a:noFill/>
          </p:spPr>
          <p:txBody>
            <a:bodyPr wrap="square" rtlCol="0" anchor="b">
              <a:spAutoFit/>
            </a:bodyPr>
            <a:lstStyle/>
            <a:p>
              <a:pPr marL="9525" indent="-9525">
                <a:spcAft>
                  <a:spcPts val="600"/>
                </a:spcAft>
              </a:pPr>
              <a:r>
                <a:rPr lang="en-US" dirty="0">
                  <a:solidFill>
                    <a:schemeClr val="bg1"/>
                  </a:solidFill>
                </a:rPr>
                <a:t>The course content was </a:t>
              </a:r>
              <a:br>
                <a:rPr lang="en-US" dirty="0">
                  <a:solidFill>
                    <a:schemeClr val="bg1"/>
                  </a:solidFill>
                </a:rPr>
              </a:br>
              <a:r>
                <a:rPr lang="en-US" b="1" dirty="0">
                  <a:solidFill>
                    <a:schemeClr val="bg1"/>
                  </a:solidFill>
                </a:rPr>
                <a:t>thorough </a:t>
              </a:r>
              <a:r>
                <a:rPr lang="en-US" dirty="0">
                  <a:solidFill>
                    <a:schemeClr val="bg1"/>
                  </a:solidFill>
                </a:rPr>
                <a:t>and</a:t>
              </a:r>
              <a:r>
                <a:rPr lang="en-US" b="1" dirty="0">
                  <a:solidFill>
                    <a:schemeClr val="bg1"/>
                  </a:solidFill>
                </a:rPr>
                <a:t> informative</a:t>
              </a:r>
              <a:r>
                <a:rPr lang="en-US" dirty="0">
                  <a:solidFill>
                    <a:schemeClr val="bg1"/>
                  </a:solidFill>
                </a:rPr>
                <a:t>.</a:t>
              </a:r>
            </a:p>
            <a:p>
              <a:pPr marL="9525" indent="-9525">
                <a:spcAft>
                  <a:spcPts val="600"/>
                </a:spcAft>
              </a:pPr>
              <a:r>
                <a:rPr lang="en-US" sz="1100" b="1" spc="300" dirty="0">
                  <a:solidFill>
                    <a:schemeClr val="bg1"/>
                  </a:solidFill>
                </a:rPr>
                <a:t>BASS RIVER TOWNSHIP  </a:t>
              </a:r>
              <a:br>
                <a:rPr lang="en-US" sz="1100" b="1" spc="300" dirty="0">
                  <a:solidFill>
                    <a:schemeClr val="bg1"/>
                  </a:solidFill>
                </a:rPr>
              </a:br>
              <a:r>
                <a:rPr lang="en-US" sz="1100" spc="300" dirty="0">
                  <a:solidFill>
                    <a:schemeClr val="bg1"/>
                  </a:solidFill>
                </a:rPr>
                <a:t>1st GRADE TEACHER</a:t>
              </a:r>
              <a:endParaRPr lang="en-US" sz="1200" spc="300" dirty="0">
                <a:solidFill>
                  <a:schemeClr val="bg1"/>
                </a:solidFill>
              </a:endParaRPr>
            </a:p>
          </p:txBody>
        </p:sp>
        <p:grpSp>
          <p:nvGrpSpPr>
            <p:cNvPr id="35" name="Group 34"/>
            <p:cNvGrpSpPr/>
            <p:nvPr/>
          </p:nvGrpSpPr>
          <p:grpSpPr>
            <a:xfrm>
              <a:off x="1012919" y="4702588"/>
              <a:ext cx="328435" cy="270909"/>
              <a:chOff x="825500" y="2513013"/>
              <a:chExt cx="6145213" cy="5068887"/>
            </a:xfrm>
            <a:solidFill>
              <a:schemeClr val="bg1"/>
            </a:solidFill>
          </p:grpSpPr>
          <p:sp>
            <p:nvSpPr>
              <p:cNvPr id="42" name="AutoShape 1"/>
              <p:cNvSpPr>
                <a:spLocks/>
              </p:cNvSpPr>
              <p:nvPr/>
            </p:nvSpPr>
            <p:spPr bwMode="auto">
              <a:xfrm>
                <a:off x="4076700" y="2513013"/>
                <a:ext cx="2894013" cy="5064125"/>
              </a:xfrm>
              <a:custGeom>
                <a:avLst/>
                <a:gdLst/>
                <a:ahLst/>
                <a:cxnLst/>
                <a:rect l="0" t="0" r="r" b="b"/>
                <a:pathLst>
                  <a:path w="21596" h="21598">
                    <a:moveTo>
                      <a:pt x="21596" y="4609"/>
                    </a:moveTo>
                    <a:cubicBezTo>
                      <a:pt x="19240" y="4859"/>
                      <a:pt x="16942" y="5194"/>
                      <a:pt x="14870" y="5928"/>
                    </a:cubicBezTo>
                    <a:cubicBezTo>
                      <a:pt x="13300" y="6485"/>
                      <a:pt x="12413" y="7276"/>
                      <a:pt x="12193" y="8315"/>
                    </a:cubicBezTo>
                    <a:cubicBezTo>
                      <a:pt x="12121" y="8655"/>
                      <a:pt x="12106" y="8999"/>
                      <a:pt x="12064" y="9358"/>
                    </a:cubicBezTo>
                    <a:cubicBezTo>
                      <a:pt x="14103" y="9358"/>
                      <a:pt x="16086" y="9358"/>
                      <a:pt x="18087" y="9358"/>
                    </a:cubicBezTo>
                    <a:cubicBezTo>
                      <a:pt x="18087" y="13445"/>
                      <a:pt x="18087" y="17518"/>
                      <a:pt x="18087" y="21598"/>
                    </a:cubicBezTo>
                    <a:cubicBezTo>
                      <a:pt x="12063" y="21598"/>
                      <a:pt x="6045" y="21598"/>
                      <a:pt x="2" y="21598"/>
                    </a:cubicBezTo>
                    <a:cubicBezTo>
                      <a:pt x="2" y="21544"/>
                      <a:pt x="2" y="21497"/>
                      <a:pt x="2" y="21450"/>
                    </a:cubicBezTo>
                    <a:cubicBezTo>
                      <a:pt x="2" y="17644"/>
                      <a:pt x="-4" y="13838"/>
                      <a:pt x="5" y="10032"/>
                    </a:cubicBezTo>
                    <a:cubicBezTo>
                      <a:pt x="8" y="8354"/>
                      <a:pt x="533" y="6732"/>
                      <a:pt x="1643" y="5171"/>
                    </a:cubicBezTo>
                    <a:cubicBezTo>
                      <a:pt x="2512" y="3949"/>
                      <a:pt x="3918" y="2991"/>
                      <a:pt x="5775" y="2218"/>
                    </a:cubicBezTo>
                    <a:cubicBezTo>
                      <a:pt x="7734" y="1402"/>
                      <a:pt x="9910" y="892"/>
                      <a:pt x="12248" y="570"/>
                    </a:cubicBezTo>
                    <a:cubicBezTo>
                      <a:pt x="14010" y="327"/>
                      <a:pt x="15788" y="158"/>
                      <a:pt x="17598" y="97"/>
                    </a:cubicBezTo>
                    <a:cubicBezTo>
                      <a:pt x="18238" y="75"/>
                      <a:pt x="18875" y="33"/>
                      <a:pt x="19514" y="2"/>
                    </a:cubicBezTo>
                    <a:cubicBezTo>
                      <a:pt x="19604" y="-2"/>
                      <a:pt x="19696" y="2"/>
                      <a:pt x="19807" y="2"/>
                    </a:cubicBezTo>
                    <a:cubicBezTo>
                      <a:pt x="19929" y="314"/>
                      <a:pt x="20050" y="628"/>
                      <a:pt x="20173" y="941"/>
                    </a:cubicBezTo>
                    <a:cubicBezTo>
                      <a:pt x="20630" y="2115"/>
                      <a:pt x="21087" y="3288"/>
                      <a:pt x="21545" y="4462"/>
                    </a:cubicBezTo>
                    <a:cubicBezTo>
                      <a:pt x="21554" y="4485"/>
                      <a:pt x="21579" y="4507"/>
                      <a:pt x="21596" y="4530"/>
                    </a:cubicBezTo>
                    <a:cubicBezTo>
                      <a:pt x="21596" y="4556"/>
                      <a:pt x="21596" y="4582"/>
                      <a:pt x="21596" y="4609"/>
                    </a:cubicBezTo>
                    <a:close/>
                    <a:moveTo>
                      <a:pt x="21596" y="4609"/>
                    </a:moveTo>
                  </a:path>
                </a:pathLst>
              </a:custGeom>
              <a:grpFill/>
              <a:ln w="9525" cmpd="sng">
                <a:noFill/>
              </a:ln>
            </p:spPr>
            <p:txBody>
              <a:bodyPr lIns="0" tIns="0" rIns="0" bIns="0"/>
              <a:lstStyle/>
              <a:p>
                <a:endParaRPr lang="en-US" dirty="0"/>
              </a:p>
            </p:txBody>
          </p:sp>
          <p:sp>
            <p:nvSpPr>
              <p:cNvPr id="43" name="AutoShape 2"/>
              <p:cNvSpPr>
                <a:spLocks/>
              </p:cNvSpPr>
              <p:nvPr/>
            </p:nvSpPr>
            <p:spPr bwMode="auto">
              <a:xfrm>
                <a:off x="825500" y="2514600"/>
                <a:ext cx="2881313" cy="5067300"/>
              </a:xfrm>
              <a:custGeom>
                <a:avLst/>
                <a:gdLst/>
                <a:ahLst/>
                <a:cxnLst/>
                <a:rect l="0" t="0" r="r" b="b"/>
                <a:pathLst>
                  <a:path w="21600" h="21600">
                    <a:moveTo>
                      <a:pt x="0" y="9410"/>
                    </a:moveTo>
                    <a:cubicBezTo>
                      <a:pt x="31" y="9220"/>
                      <a:pt x="66" y="9031"/>
                      <a:pt x="91" y="8841"/>
                    </a:cubicBezTo>
                    <a:cubicBezTo>
                      <a:pt x="261" y="7564"/>
                      <a:pt x="740" y="6328"/>
                      <a:pt x="1605" y="5142"/>
                    </a:cubicBezTo>
                    <a:cubicBezTo>
                      <a:pt x="2429" y="4013"/>
                      <a:pt x="3757" y="3119"/>
                      <a:pt x="5449" y="2372"/>
                    </a:cubicBezTo>
                    <a:cubicBezTo>
                      <a:pt x="7648" y="1402"/>
                      <a:pt x="10138" y="832"/>
                      <a:pt x="12834" y="499"/>
                    </a:cubicBezTo>
                    <a:cubicBezTo>
                      <a:pt x="14615" y="280"/>
                      <a:pt x="16411" y="150"/>
                      <a:pt x="18225" y="81"/>
                    </a:cubicBezTo>
                    <a:cubicBezTo>
                      <a:pt x="18775" y="60"/>
                      <a:pt x="19323" y="28"/>
                      <a:pt x="19890" y="0"/>
                    </a:cubicBezTo>
                    <a:cubicBezTo>
                      <a:pt x="20461" y="1539"/>
                      <a:pt x="21028" y="3067"/>
                      <a:pt x="21600" y="4608"/>
                    </a:cubicBezTo>
                    <a:cubicBezTo>
                      <a:pt x="21154" y="4663"/>
                      <a:pt x="20715" y="4717"/>
                      <a:pt x="20277" y="4772"/>
                    </a:cubicBezTo>
                    <a:cubicBezTo>
                      <a:pt x="18258" y="5025"/>
                      <a:pt x="16321" y="5397"/>
                      <a:pt x="14594" y="6064"/>
                    </a:cubicBezTo>
                    <a:cubicBezTo>
                      <a:pt x="13117" y="6634"/>
                      <a:pt x="12308" y="7432"/>
                      <a:pt x="12165" y="8441"/>
                    </a:cubicBezTo>
                    <a:cubicBezTo>
                      <a:pt x="12122" y="8743"/>
                      <a:pt x="12158" y="9048"/>
                      <a:pt x="12158" y="9365"/>
                    </a:cubicBezTo>
                    <a:cubicBezTo>
                      <a:pt x="12266" y="9365"/>
                      <a:pt x="12356" y="9365"/>
                      <a:pt x="12446" y="9365"/>
                    </a:cubicBezTo>
                    <a:cubicBezTo>
                      <a:pt x="14274" y="9365"/>
                      <a:pt x="16101" y="9367"/>
                      <a:pt x="17929" y="9363"/>
                    </a:cubicBezTo>
                    <a:cubicBezTo>
                      <a:pt x="18124" y="9362"/>
                      <a:pt x="18192" y="9385"/>
                      <a:pt x="18192" y="9506"/>
                    </a:cubicBezTo>
                    <a:cubicBezTo>
                      <a:pt x="18186" y="13492"/>
                      <a:pt x="18187" y="17479"/>
                      <a:pt x="18187" y="21465"/>
                    </a:cubicBezTo>
                    <a:cubicBezTo>
                      <a:pt x="18187" y="21504"/>
                      <a:pt x="18180" y="21542"/>
                      <a:pt x="18176" y="21593"/>
                    </a:cubicBezTo>
                    <a:cubicBezTo>
                      <a:pt x="18084" y="21595"/>
                      <a:pt x="18003" y="21600"/>
                      <a:pt x="17922" y="21600"/>
                    </a:cubicBezTo>
                    <a:cubicBezTo>
                      <a:pt x="12024" y="21600"/>
                      <a:pt x="6127" y="21600"/>
                      <a:pt x="229" y="21600"/>
                    </a:cubicBezTo>
                    <a:cubicBezTo>
                      <a:pt x="153" y="21600"/>
                      <a:pt x="76" y="21595"/>
                      <a:pt x="0" y="21593"/>
                    </a:cubicBezTo>
                    <a:cubicBezTo>
                      <a:pt x="0" y="17532"/>
                      <a:pt x="0" y="13471"/>
                      <a:pt x="0" y="9410"/>
                    </a:cubicBezTo>
                    <a:close/>
                    <a:moveTo>
                      <a:pt x="0" y="9410"/>
                    </a:moveTo>
                  </a:path>
                </a:pathLst>
              </a:custGeom>
              <a:grpFill/>
              <a:ln w="9525" cmpd="sng">
                <a:noFill/>
              </a:ln>
            </p:spPr>
            <p:txBody>
              <a:bodyPr lIns="0" tIns="0" rIns="0" bIns="0"/>
              <a:lstStyle/>
              <a:p>
                <a:endParaRPr lang="en-US" dirty="0"/>
              </a:p>
            </p:txBody>
          </p:sp>
        </p:grpSp>
        <p:sp>
          <p:nvSpPr>
            <p:cNvPr id="36" name="Triangle 35"/>
            <p:cNvSpPr/>
            <p:nvPr/>
          </p:nvSpPr>
          <p:spPr>
            <a:xfrm>
              <a:off x="4196422" y="3880941"/>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TextBox 36"/>
            <p:cNvSpPr txBox="1"/>
            <p:nvPr/>
          </p:nvSpPr>
          <p:spPr>
            <a:xfrm>
              <a:off x="5739951" y="5045758"/>
              <a:ext cx="2734976" cy="1061829"/>
            </a:xfrm>
            <a:prstGeom prst="rect">
              <a:avLst/>
            </a:prstGeom>
            <a:noFill/>
          </p:spPr>
          <p:txBody>
            <a:bodyPr wrap="square" rtlCol="0" anchor="b">
              <a:spAutoFit/>
            </a:bodyPr>
            <a:lstStyle/>
            <a:p>
              <a:pPr marL="9525" indent="-9525">
                <a:spcAft>
                  <a:spcPts val="600"/>
                </a:spcAft>
              </a:pPr>
              <a:r>
                <a:rPr lang="en-US" dirty="0">
                  <a:solidFill>
                    <a:schemeClr val="bg1"/>
                  </a:solidFill>
                </a:rPr>
                <a:t>The content </a:t>
              </a:r>
              <a:br>
                <a:rPr lang="en-US" dirty="0">
                  <a:solidFill>
                    <a:schemeClr val="bg1"/>
                  </a:solidFill>
                </a:rPr>
              </a:br>
              <a:r>
                <a:rPr lang="en-US" dirty="0">
                  <a:solidFill>
                    <a:schemeClr val="bg1"/>
                  </a:solidFill>
                </a:rPr>
                <a:t>was </a:t>
              </a:r>
              <a:r>
                <a:rPr lang="en-US" b="1" dirty="0">
                  <a:solidFill>
                    <a:schemeClr val="bg1"/>
                  </a:solidFill>
                </a:rPr>
                <a:t>excellent</a:t>
              </a:r>
              <a:r>
                <a:rPr lang="en-US" dirty="0">
                  <a:solidFill>
                    <a:schemeClr val="bg1"/>
                  </a:solidFill>
                </a:rPr>
                <a:t>.</a:t>
              </a:r>
            </a:p>
            <a:p>
              <a:pPr marL="9525" indent="-9525">
                <a:spcAft>
                  <a:spcPts val="600"/>
                </a:spcAft>
              </a:pPr>
              <a:r>
                <a:rPr lang="en-US" sz="1100" b="1" spc="300" dirty="0">
                  <a:solidFill>
                    <a:schemeClr val="bg1"/>
                  </a:solidFill>
                </a:rPr>
                <a:t>DELANCO</a:t>
              </a:r>
              <a:br>
                <a:rPr lang="en-US" sz="1100" b="1" spc="300" dirty="0">
                  <a:solidFill>
                    <a:schemeClr val="bg1"/>
                  </a:solidFill>
                </a:rPr>
              </a:br>
              <a:r>
                <a:rPr lang="en-US" sz="1100" spc="300" dirty="0">
                  <a:solidFill>
                    <a:schemeClr val="bg1"/>
                  </a:solidFill>
                </a:rPr>
                <a:t>3rd GRADE TEACHER</a:t>
              </a:r>
            </a:p>
          </p:txBody>
        </p:sp>
        <p:grpSp>
          <p:nvGrpSpPr>
            <p:cNvPr id="38" name="Group 37"/>
            <p:cNvGrpSpPr/>
            <p:nvPr/>
          </p:nvGrpSpPr>
          <p:grpSpPr>
            <a:xfrm>
              <a:off x="5816169" y="4702588"/>
              <a:ext cx="328435" cy="270909"/>
              <a:chOff x="825500" y="2513013"/>
              <a:chExt cx="6145213" cy="5068887"/>
            </a:xfrm>
            <a:solidFill>
              <a:schemeClr val="bg1"/>
            </a:solidFill>
          </p:grpSpPr>
          <p:sp>
            <p:nvSpPr>
              <p:cNvPr id="40" name="AutoShape 1"/>
              <p:cNvSpPr>
                <a:spLocks/>
              </p:cNvSpPr>
              <p:nvPr/>
            </p:nvSpPr>
            <p:spPr bwMode="auto">
              <a:xfrm>
                <a:off x="4076700" y="2513013"/>
                <a:ext cx="2894013" cy="5064125"/>
              </a:xfrm>
              <a:custGeom>
                <a:avLst/>
                <a:gdLst/>
                <a:ahLst/>
                <a:cxnLst/>
                <a:rect l="0" t="0" r="r" b="b"/>
                <a:pathLst>
                  <a:path w="21596" h="21598">
                    <a:moveTo>
                      <a:pt x="21596" y="4609"/>
                    </a:moveTo>
                    <a:cubicBezTo>
                      <a:pt x="19240" y="4859"/>
                      <a:pt x="16942" y="5194"/>
                      <a:pt x="14870" y="5928"/>
                    </a:cubicBezTo>
                    <a:cubicBezTo>
                      <a:pt x="13300" y="6485"/>
                      <a:pt x="12413" y="7276"/>
                      <a:pt x="12193" y="8315"/>
                    </a:cubicBezTo>
                    <a:cubicBezTo>
                      <a:pt x="12121" y="8655"/>
                      <a:pt x="12106" y="8999"/>
                      <a:pt x="12064" y="9358"/>
                    </a:cubicBezTo>
                    <a:cubicBezTo>
                      <a:pt x="14103" y="9358"/>
                      <a:pt x="16086" y="9358"/>
                      <a:pt x="18087" y="9358"/>
                    </a:cubicBezTo>
                    <a:cubicBezTo>
                      <a:pt x="18087" y="13445"/>
                      <a:pt x="18087" y="17518"/>
                      <a:pt x="18087" y="21598"/>
                    </a:cubicBezTo>
                    <a:cubicBezTo>
                      <a:pt x="12063" y="21598"/>
                      <a:pt x="6045" y="21598"/>
                      <a:pt x="2" y="21598"/>
                    </a:cubicBezTo>
                    <a:cubicBezTo>
                      <a:pt x="2" y="21544"/>
                      <a:pt x="2" y="21497"/>
                      <a:pt x="2" y="21450"/>
                    </a:cubicBezTo>
                    <a:cubicBezTo>
                      <a:pt x="2" y="17644"/>
                      <a:pt x="-4" y="13838"/>
                      <a:pt x="5" y="10032"/>
                    </a:cubicBezTo>
                    <a:cubicBezTo>
                      <a:pt x="8" y="8354"/>
                      <a:pt x="533" y="6732"/>
                      <a:pt x="1643" y="5171"/>
                    </a:cubicBezTo>
                    <a:cubicBezTo>
                      <a:pt x="2512" y="3949"/>
                      <a:pt x="3918" y="2991"/>
                      <a:pt x="5775" y="2218"/>
                    </a:cubicBezTo>
                    <a:cubicBezTo>
                      <a:pt x="7734" y="1402"/>
                      <a:pt x="9910" y="892"/>
                      <a:pt x="12248" y="570"/>
                    </a:cubicBezTo>
                    <a:cubicBezTo>
                      <a:pt x="14010" y="327"/>
                      <a:pt x="15788" y="158"/>
                      <a:pt x="17598" y="97"/>
                    </a:cubicBezTo>
                    <a:cubicBezTo>
                      <a:pt x="18238" y="75"/>
                      <a:pt x="18875" y="33"/>
                      <a:pt x="19514" y="2"/>
                    </a:cubicBezTo>
                    <a:cubicBezTo>
                      <a:pt x="19604" y="-2"/>
                      <a:pt x="19696" y="2"/>
                      <a:pt x="19807" y="2"/>
                    </a:cubicBezTo>
                    <a:cubicBezTo>
                      <a:pt x="19929" y="314"/>
                      <a:pt x="20050" y="628"/>
                      <a:pt x="20173" y="941"/>
                    </a:cubicBezTo>
                    <a:cubicBezTo>
                      <a:pt x="20630" y="2115"/>
                      <a:pt x="21087" y="3288"/>
                      <a:pt x="21545" y="4462"/>
                    </a:cubicBezTo>
                    <a:cubicBezTo>
                      <a:pt x="21554" y="4485"/>
                      <a:pt x="21579" y="4507"/>
                      <a:pt x="21596" y="4530"/>
                    </a:cubicBezTo>
                    <a:cubicBezTo>
                      <a:pt x="21596" y="4556"/>
                      <a:pt x="21596" y="4582"/>
                      <a:pt x="21596" y="4609"/>
                    </a:cubicBezTo>
                    <a:close/>
                    <a:moveTo>
                      <a:pt x="21596" y="4609"/>
                    </a:moveTo>
                  </a:path>
                </a:pathLst>
              </a:custGeom>
              <a:grpFill/>
              <a:ln w="9525" cmpd="sng">
                <a:noFill/>
              </a:ln>
            </p:spPr>
            <p:txBody>
              <a:bodyPr lIns="0" tIns="0" rIns="0" bIns="0"/>
              <a:lstStyle/>
              <a:p>
                <a:endParaRPr lang="en-US" dirty="0"/>
              </a:p>
            </p:txBody>
          </p:sp>
          <p:sp>
            <p:nvSpPr>
              <p:cNvPr id="41" name="AutoShape 2"/>
              <p:cNvSpPr>
                <a:spLocks/>
              </p:cNvSpPr>
              <p:nvPr/>
            </p:nvSpPr>
            <p:spPr bwMode="auto">
              <a:xfrm>
                <a:off x="825500" y="2514600"/>
                <a:ext cx="2881313" cy="5067300"/>
              </a:xfrm>
              <a:custGeom>
                <a:avLst/>
                <a:gdLst/>
                <a:ahLst/>
                <a:cxnLst/>
                <a:rect l="0" t="0" r="r" b="b"/>
                <a:pathLst>
                  <a:path w="21600" h="21600">
                    <a:moveTo>
                      <a:pt x="0" y="9410"/>
                    </a:moveTo>
                    <a:cubicBezTo>
                      <a:pt x="31" y="9220"/>
                      <a:pt x="66" y="9031"/>
                      <a:pt x="91" y="8841"/>
                    </a:cubicBezTo>
                    <a:cubicBezTo>
                      <a:pt x="261" y="7564"/>
                      <a:pt x="740" y="6328"/>
                      <a:pt x="1605" y="5142"/>
                    </a:cubicBezTo>
                    <a:cubicBezTo>
                      <a:pt x="2429" y="4013"/>
                      <a:pt x="3757" y="3119"/>
                      <a:pt x="5449" y="2372"/>
                    </a:cubicBezTo>
                    <a:cubicBezTo>
                      <a:pt x="7648" y="1402"/>
                      <a:pt x="10138" y="832"/>
                      <a:pt x="12834" y="499"/>
                    </a:cubicBezTo>
                    <a:cubicBezTo>
                      <a:pt x="14615" y="280"/>
                      <a:pt x="16411" y="150"/>
                      <a:pt x="18225" y="81"/>
                    </a:cubicBezTo>
                    <a:cubicBezTo>
                      <a:pt x="18775" y="60"/>
                      <a:pt x="19323" y="28"/>
                      <a:pt x="19890" y="0"/>
                    </a:cubicBezTo>
                    <a:cubicBezTo>
                      <a:pt x="20461" y="1539"/>
                      <a:pt x="21028" y="3067"/>
                      <a:pt x="21600" y="4608"/>
                    </a:cubicBezTo>
                    <a:cubicBezTo>
                      <a:pt x="21154" y="4663"/>
                      <a:pt x="20715" y="4717"/>
                      <a:pt x="20277" y="4772"/>
                    </a:cubicBezTo>
                    <a:cubicBezTo>
                      <a:pt x="18258" y="5025"/>
                      <a:pt x="16321" y="5397"/>
                      <a:pt x="14594" y="6064"/>
                    </a:cubicBezTo>
                    <a:cubicBezTo>
                      <a:pt x="13117" y="6634"/>
                      <a:pt x="12308" y="7432"/>
                      <a:pt x="12165" y="8441"/>
                    </a:cubicBezTo>
                    <a:cubicBezTo>
                      <a:pt x="12122" y="8743"/>
                      <a:pt x="12158" y="9048"/>
                      <a:pt x="12158" y="9365"/>
                    </a:cubicBezTo>
                    <a:cubicBezTo>
                      <a:pt x="12266" y="9365"/>
                      <a:pt x="12356" y="9365"/>
                      <a:pt x="12446" y="9365"/>
                    </a:cubicBezTo>
                    <a:cubicBezTo>
                      <a:pt x="14274" y="9365"/>
                      <a:pt x="16101" y="9367"/>
                      <a:pt x="17929" y="9363"/>
                    </a:cubicBezTo>
                    <a:cubicBezTo>
                      <a:pt x="18124" y="9362"/>
                      <a:pt x="18192" y="9385"/>
                      <a:pt x="18192" y="9506"/>
                    </a:cubicBezTo>
                    <a:cubicBezTo>
                      <a:pt x="18186" y="13492"/>
                      <a:pt x="18187" y="17479"/>
                      <a:pt x="18187" y="21465"/>
                    </a:cubicBezTo>
                    <a:cubicBezTo>
                      <a:pt x="18187" y="21504"/>
                      <a:pt x="18180" y="21542"/>
                      <a:pt x="18176" y="21593"/>
                    </a:cubicBezTo>
                    <a:cubicBezTo>
                      <a:pt x="18084" y="21595"/>
                      <a:pt x="18003" y="21600"/>
                      <a:pt x="17922" y="21600"/>
                    </a:cubicBezTo>
                    <a:cubicBezTo>
                      <a:pt x="12024" y="21600"/>
                      <a:pt x="6127" y="21600"/>
                      <a:pt x="229" y="21600"/>
                    </a:cubicBezTo>
                    <a:cubicBezTo>
                      <a:pt x="153" y="21600"/>
                      <a:pt x="76" y="21595"/>
                      <a:pt x="0" y="21593"/>
                    </a:cubicBezTo>
                    <a:cubicBezTo>
                      <a:pt x="0" y="17532"/>
                      <a:pt x="0" y="13471"/>
                      <a:pt x="0" y="9410"/>
                    </a:cubicBezTo>
                    <a:close/>
                    <a:moveTo>
                      <a:pt x="0" y="9410"/>
                    </a:moveTo>
                  </a:path>
                </a:pathLst>
              </a:custGeom>
              <a:grpFill/>
              <a:ln w="9525" cmpd="sng">
                <a:noFill/>
              </a:ln>
            </p:spPr>
            <p:txBody>
              <a:bodyPr lIns="0" tIns="0" rIns="0" bIns="0"/>
              <a:lstStyle/>
              <a:p>
                <a:endParaRPr lang="en-US" dirty="0"/>
              </a:p>
            </p:txBody>
          </p:sp>
        </p:grpSp>
        <p:cxnSp>
          <p:nvCxnSpPr>
            <p:cNvPr id="39" name="Straight Connector 38"/>
            <p:cNvCxnSpPr/>
            <p:nvPr/>
          </p:nvCxnSpPr>
          <p:spPr>
            <a:xfrm>
              <a:off x="4549698" y="4702588"/>
              <a:ext cx="0" cy="1642456"/>
            </a:xfrm>
            <a:prstGeom prst="line">
              <a:avLst/>
            </a:prstGeom>
            <a:ln w="12700" cap="rnd">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877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NJ Teacher’s Survey</a:t>
            </a:r>
          </a:p>
        </p:txBody>
      </p:sp>
      <p:graphicFrame>
        <p:nvGraphicFramePr>
          <p:cNvPr id="8" name="Chart 7"/>
          <p:cNvGraphicFramePr/>
          <p:nvPr>
            <p:extLst>
              <p:ext uri="{D42A27DB-BD31-4B8C-83A1-F6EECF244321}">
                <p14:modId xmlns:p14="http://schemas.microsoft.com/office/powerpoint/2010/main" val="1209655359"/>
              </p:ext>
            </p:extLst>
          </p:nvPr>
        </p:nvGraphicFramePr>
        <p:xfrm>
          <a:off x="1438284" y="1692633"/>
          <a:ext cx="1844794" cy="18447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p:cNvGraphicFramePr/>
          <p:nvPr>
            <p:extLst>
              <p:ext uri="{D42A27DB-BD31-4B8C-83A1-F6EECF244321}">
                <p14:modId xmlns:p14="http://schemas.microsoft.com/office/powerpoint/2010/main" val="1111442995"/>
              </p:ext>
            </p:extLst>
          </p:nvPr>
        </p:nvGraphicFramePr>
        <p:xfrm>
          <a:off x="5851461" y="1696442"/>
          <a:ext cx="1842880" cy="1841134"/>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0" y="3880941"/>
            <a:ext cx="9144000" cy="2977059"/>
            <a:chOff x="0" y="3880941"/>
            <a:chExt cx="9144000" cy="2977059"/>
          </a:xfrm>
        </p:grpSpPr>
        <p:sp>
          <p:nvSpPr>
            <p:cNvPr id="12" name="Rectangle 11"/>
            <p:cNvSpPr/>
            <p:nvPr/>
          </p:nvSpPr>
          <p:spPr>
            <a:xfrm>
              <a:off x="0" y="4152900"/>
              <a:ext cx="9144000" cy="2705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457200" y="4669247"/>
              <a:ext cx="8243410" cy="1800493"/>
            </a:xfrm>
            <a:prstGeom prst="rect">
              <a:avLst/>
            </a:prstGeom>
            <a:noFill/>
          </p:spPr>
          <p:txBody>
            <a:bodyPr wrap="square" rtlCol="0">
              <a:spAutoFit/>
            </a:bodyPr>
            <a:lstStyle/>
            <a:p>
              <a:pPr marL="9525" indent="-9525">
                <a:spcAft>
                  <a:spcPts val="600"/>
                </a:spcAft>
              </a:pPr>
              <a:r>
                <a:rPr lang="en-US" sz="1200" b="1" dirty="0">
                  <a:solidFill>
                    <a:schemeClr val="bg1"/>
                  </a:solidFill>
                </a:rPr>
                <a:t>	Dr. Scherz provided my district with an engaging, impactful and personalized workshop. </a:t>
              </a:r>
              <a:r>
                <a:rPr lang="en-US" sz="1200" dirty="0">
                  <a:solidFill>
                    <a:schemeClr val="bg1"/>
                  </a:solidFill>
                </a:rPr>
                <a:t>The teachers involved not only enjoyed their brief time with Dr. Scherz, but asked to have him back next year in order to build upon his presentation. The knowledge and experience he brings to a "live" presentation are readily seen in the TeacherCoach professional development modules. With pertinent information presented in a fun manner that is just the right length of time (not too short as to withhold relevant information but not too long to lose the audience's interest), the Teacher Coach platform will be a welcome addition to Springfield's professional development offerings. Dr. Scherz is a true professional and his commitment to giving back to the education profession is admirable.</a:t>
              </a:r>
            </a:p>
            <a:p>
              <a:pPr marL="9525" indent="-9525">
                <a:spcAft>
                  <a:spcPts val="600"/>
                </a:spcAft>
              </a:pPr>
              <a:r>
                <a:rPr lang="en-US" sz="1100" b="1" dirty="0">
                  <a:solidFill>
                    <a:schemeClr val="bg1"/>
                  </a:solidFill>
                </a:rPr>
                <a:t>	</a:t>
              </a:r>
              <a:r>
                <a:rPr lang="en-US" sz="1100" b="1" spc="300" dirty="0">
                  <a:solidFill>
                    <a:schemeClr val="bg1"/>
                  </a:solidFill>
                </a:rPr>
                <a:t>CRAIG VAUGHN </a:t>
              </a:r>
              <a:br>
                <a:rPr lang="en-US" sz="1100" b="1" spc="300" dirty="0">
                  <a:solidFill>
                    <a:schemeClr val="bg1"/>
                  </a:solidFill>
                </a:rPr>
              </a:br>
              <a:r>
                <a:rPr lang="en-US" sz="1100" spc="300" dirty="0">
                  <a:solidFill>
                    <a:schemeClr val="bg1"/>
                  </a:solidFill>
                </a:rPr>
                <a:t>SUPERINTENDENT OF SPRINGFIELD SCHOOL DISTRICT</a:t>
              </a:r>
            </a:p>
          </p:txBody>
        </p:sp>
        <p:grpSp>
          <p:nvGrpSpPr>
            <p:cNvPr id="13" name="Group 12"/>
            <p:cNvGrpSpPr/>
            <p:nvPr/>
          </p:nvGrpSpPr>
          <p:grpSpPr>
            <a:xfrm>
              <a:off x="552511" y="4310688"/>
              <a:ext cx="328435" cy="270909"/>
              <a:chOff x="825500" y="2513013"/>
              <a:chExt cx="6145213" cy="5068887"/>
            </a:xfrm>
            <a:solidFill>
              <a:schemeClr val="bg1"/>
            </a:solidFill>
          </p:grpSpPr>
          <p:sp>
            <p:nvSpPr>
              <p:cNvPr id="14" name="AutoShape 1"/>
              <p:cNvSpPr>
                <a:spLocks/>
              </p:cNvSpPr>
              <p:nvPr/>
            </p:nvSpPr>
            <p:spPr bwMode="auto">
              <a:xfrm>
                <a:off x="4076700" y="2513013"/>
                <a:ext cx="2894013" cy="5064125"/>
              </a:xfrm>
              <a:custGeom>
                <a:avLst/>
                <a:gdLst/>
                <a:ahLst/>
                <a:cxnLst/>
                <a:rect l="0" t="0" r="r" b="b"/>
                <a:pathLst>
                  <a:path w="21596" h="21598">
                    <a:moveTo>
                      <a:pt x="21596" y="4609"/>
                    </a:moveTo>
                    <a:cubicBezTo>
                      <a:pt x="19240" y="4859"/>
                      <a:pt x="16942" y="5194"/>
                      <a:pt x="14870" y="5928"/>
                    </a:cubicBezTo>
                    <a:cubicBezTo>
                      <a:pt x="13300" y="6485"/>
                      <a:pt x="12413" y="7276"/>
                      <a:pt x="12193" y="8315"/>
                    </a:cubicBezTo>
                    <a:cubicBezTo>
                      <a:pt x="12121" y="8655"/>
                      <a:pt x="12106" y="8999"/>
                      <a:pt x="12064" y="9358"/>
                    </a:cubicBezTo>
                    <a:cubicBezTo>
                      <a:pt x="14103" y="9358"/>
                      <a:pt x="16086" y="9358"/>
                      <a:pt x="18087" y="9358"/>
                    </a:cubicBezTo>
                    <a:cubicBezTo>
                      <a:pt x="18087" y="13445"/>
                      <a:pt x="18087" y="17518"/>
                      <a:pt x="18087" y="21598"/>
                    </a:cubicBezTo>
                    <a:cubicBezTo>
                      <a:pt x="12063" y="21598"/>
                      <a:pt x="6045" y="21598"/>
                      <a:pt x="2" y="21598"/>
                    </a:cubicBezTo>
                    <a:cubicBezTo>
                      <a:pt x="2" y="21544"/>
                      <a:pt x="2" y="21497"/>
                      <a:pt x="2" y="21450"/>
                    </a:cubicBezTo>
                    <a:cubicBezTo>
                      <a:pt x="2" y="17644"/>
                      <a:pt x="-4" y="13838"/>
                      <a:pt x="5" y="10032"/>
                    </a:cubicBezTo>
                    <a:cubicBezTo>
                      <a:pt x="8" y="8354"/>
                      <a:pt x="533" y="6732"/>
                      <a:pt x="1643" y="5171"/>
                    </a:cubicBezTo>
                    <a:cubicBezTo>
                      <a:pt x="2512" y="3949"/>
                      <a:pt x="3918" y="2991"/>
                      <a:pt x="5775" y="2218"/>
                    </a:cubicBezTo>
                    <a:cubicBezTo>
                      <a:pt x="7734" y="1402"/>
                      <a:pt x="9910" y="892"/>
                      <a:pt x="12248" y="570"/>
                    </a:cubicBezTo>
                    <a:cubicBezTo>
                      <a:pt x="14010" y="327"/>
                      <a:pt x="15788" y="158"/>
                      <a:pt x="17598" y="97"/>
                    </a:cubicBezTo>
                    <a:cubicBezTo>
                      <a:pt x="18238" y="75"/>
                      <a:pt x="18875" y="33"/>
                      <a:pt x="19514" y="2"/>
                    </a:cubicBezTo>
                    <a:cubicBezTo>
                      <a:pt x="19604" y="-2"/>
                      <a:pt x="19696" y="2"/>
                      <a:pt x="19807" y="2"/>
                    </a:cubicBezTo>
                    <a:cubicBezTo>
                      <a:pt x="19929" y="314"/>
                      <a:pt x="20050" y="628"/>
                      <a:pt x="20173" y="941"/>
                    </a:cubicBezTo>
                    <a:cubicBezTo>
                      <a:pt x="20630" y="2115"/>
                      <a:pt x="21087" y="3288"/>
                      <a:pt x="21545" y="4462"/>
                    </a:cubicBezTo>
                    <a:cubicBezTo>
                      <a:pt x="21554" y="4485"/>
                      <a:pt x="21579" y="4507"/>
                      <a:pt x="21596" y="4530"/>
                    </a:cubicBezTo>
                    <a:cubicBezTo>
                      <a:pt x="21596" y="4556"/>
                      <a:pt x="21596" y="4582"/>
                      <a:pt x="21596" y="4609"/>
                    </a:cubicBezTo>
                    <a:close/>
                    <a:moveTo>
                      <a:pt x="21596" y="4609"/>
                    </a:moveTo>
                  </a:path>
                </a:pathLst>
              </a:custGeom>
              <a:grpFill/>
              <a:ln w="9525" cmpd="sng">
                <a:noFill/>
              </a:ln>
            </p:spPr>
            <p:txBody>
              <a:bodyPr lIns="0" tIns="0" rIns="0" bIns="0"/>
              <a:lstStyle/>
              <a:p>
                <a:endParaRPr lang="en-US" dirty="0"/>
              </a:p>
            </p:txBody>
          </p:sp>
          <p:sp>
            <p:nvSpPr>
              <p:cNvPr id="15" name="AutoShape 2"/>
              <p:cNvSpPr>
                <a:spLocks/>
              </p:cNvSpPr>
              <p:nvPr/>
            </p:nvSpPr>
            <p:spPr bwMode="auto">
              <a:xfrm>
                <a:off x="825500" y="2514600"/>
                <a:ext cx="2881313" cy="5067300"/>
              </a:xfrm>
              <a:custGeom>
                <a:avLst/>
                <a:gdLst/>
                <a:ahLst/>
                <a:cxnLst/>
                <a:rect l="0" t="0" r="r" b="b"/>
                <a:pathLst>
                  <a:path w="21600" h="21600">
                    <a:moveTo>
                      <a:pt x="0" y="9410"/>
                    </a:moveTo>
                    <a:cubicBezTo>
                      <a:pt x="31" y="9220"/>
                      <a:pt x="66" y="9031"/>
                      <a:pt x="91" y="8841"/>
                    </a:cubicBezTo>
                    <a:cubicBezTo>
                      <a:pt x="261" y="7564"/>
                      <a:pt x="740" y="6328"/>
                      <a:pt x="1605" y="5142"/>
                    </a:cubicBezTo>
                    <a:cubicBezTo>
                      <a:pt x="2429" y="4013"/>
                      <a:pt x="3757" y="3119"/>
                      <a:pt x="5449" y="2372"/>
                    </a:cubicBezTo>
                    <a:cubicBezTo>
                      <a:pt x="7648" y="1402"/>
                      <a:pt x="10138" y="832"/>
                      <a:pt x="12834" y="499"/>
                    </a:cubicBezTo>
                    <a:cubicBezTo>
                      <a:pt x="14615" y="280"/>
                      <a:pt x="16411" y="150"/>
                      <a:pt x="18225" y="81"/>
                    </a:cubicBezTo>
                    <a:cubicBezTo>
                      <a:pt x="18775" y="60"/>
                      <a:pt x="19323" y="28"/>
                      <a:pt x="19890" y="0"/>
                    </a:cubicBezTo>
                    <a:cubicBezTo>
                      <a:pt x="20461" y="1539"/>
                      <a:pt x="21028" y="3067"/>
                      <a:pt x="21600" y="4608"/>
                    </a:cubicBezTo>
                    <a:cubicBezTo>
                      <a:pt x="21154" y="4663"/>
                      <a:pt x="20715" y="4717"/>
                      <a:pt x="20277" y="4772"/>
                    </a:cubicBezTo>
                    <a:cubicBezTo>
                      <a:pt x="18258" y="5025"/>
                      <a:pt x="16321" y="5397"/>
                      <a:pt x="14594" y="6064"/>
                    </a:cubicBezTo>
                    <a:cubicBezTo>
                      <a:pt x="13117" y="6634"/>
                      <a:pt x="12308" y="7432"/>
                      <a:pt x="12165" y="8441"/>
                    </a:cubicBezTo>
                    <a:cubicBezTo>
                      <a:pt x="12122" y="8743"/>
                      <a:pt x="12158" y="9048"/>
                      <a:pt x="12158" y="9365"/>
                    </a:cubicBezTo>
                    <a:cubicBezTo>
                      <a:pt x="12266" y="9365"/>
                      <a:pt x="12356" y="9365"/>
                      <a:pt x="12446" y="9365"/>
                    </a:cubicBezTo>
                    <a:cubicBezTo>
                      <a:pt x="14274" y="9365"/>
                      <a:pt x="16101" y="9367"/>
                      <a:pt x="17929" y="9363"/>
                    </a:cubicBezTo>
                    <a:cubicBezTo>
                      <a:pt x="18124" y="9362"/>
                      <a:pt x="18192" y="9385"/>
                      <a:pt x="18192" y="9506"/>
                    </a:cubicBezTo>
                    <a:cubicBezTo>
                      <a:pt x="18186" y="13492"/>
                      <a:pt x="18187" y="17479"/>
                      <a:pt x="18187" y="21465"/>
                    </a:cubicBezTo>
                    <a:cubicBezTo>
                      <a:pt x="18187" y="21504"/>
                      <a:pt x="18180" y="21542"/>
                      <a:pt x="18176" y="21593"/>
                    </a:cubicBezTo>
                    <a:cubicBezTo>
                      <a:pt x="18084" y="21595"/>
                      <a:pt x="18003" y="21600"/>
                      <a:pt x="17922" y="21600"/>
                    </a:cubicBezTo>
                    <a:cubicBezTo>
                      <a:pt x="12024" y="21600"/>
                      <a:pt x="6127" y="21600"/>
                      <a:pt x="229" y="21600"/>
                    </a:cubicBezTo>
                    <a:cubicBezTo>
                      <a:pt x="153" y="21600"/>
                      <a:pt x="76" y="21595"/>
                      <a:pt x="0" y="21593"/>
                    </a:cubicBezTo>
                    <a:cubicBezTo>
                      <a:pt x="0" y="17532"/>
                      <a:pt x="0" y="13471"/>
                      <a:pt x="0" y="9410"/>
                    </a:cubicBezTo>
                    <a:close/>
                    <a:moveTo>
                      <a:pt x="0" y="9410"/>
                    </a:moveTo>
                  </a:path>
                </a:pathLst>
              </a:custGeom>
              <a:grpFill/>
              <a:ln w="9525" cmpd="sng">
                <a:noFill/>
              </a:ln>
            </p:spPr>
            <p:txBody>
              <a:bodyPr lIns="0" tIns="0" rIns="0" bIns="0"/>
              <a:lstStyle/>
              <a:p>
                <a:endParaRPr lang="en-US" dirty="0"/>
              </a:p>
            </p:txBody>
          </p:sp>
        </p:grpSp>
        <p:sp>
          <p:nvSpPr>
            <p:cNvPr id="17" name="Triangle 16"/>
            <p:cNvSpPr/>
            <p:nvPr/>
          </p:nvSpPr>
          <p:spPr>
            <a:xfrm>
              <a:off x="4196422" y="3880941"/>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 name="Rectangle 2"/>
          <p:cNvSpPr/>
          <p:nvPr/>
        </p:nvSpPr>
        <p:spPr>
          <a:xfrm>
            <a:off x="880946" y="3417188"/>
            <a:ext cx="2959472"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t>The PG+PD model would improve my work as an educator</a:t>
            </a:r>
          </a:p>
        </p:txBody>
      </p:sp>
      <p:sp>
        <p:nvSpPr>
          <p:cNvPr id="19" name="Rectangle 18"/>
          <p:cNvSpPr/>
          <p:nvPr/>
        </p:nvSpPr>
        <p:spPr>
          <a:xfrm>
            <a:off x="5075583" y="3417188"/>
            <a:ext cx="3394634" cy="523220"/>
          </a:xfrm>
          <a:prstGeom prst="rect">
            <a:avLst/>
          </a:prstGeom>
        </p:spPr>
        <p:txBody>
          <a:bodyPr wrap="square">
            <a:spAutoFit/>
          </a:bodyPr>
          <a:lstStyle/>
          <a:p>
            <a:pPr algn="ctr">
              <a:defRPr sz="1200" b="1" i="0" u="none" strike="noStrike" kern="1200" baseline="0">
                <a:solidFill>
                  <a:srgbClr val="9DA0A3"/>
                </a:solidFill>
                <a:latin typeface="+mn-lt"/>
                <a:ea typeface="+mn-ea"/>
                <a:cs typeface="+mn-cs"/>
              </a:defRPr>
            </a:pPr>
            <a:r>
              <a:rPr lang="en-US" sz="1400" dirty="0"/>
              <a:t>A teacher’s health and wellness at home impacts work in the classroom</a:t>
            </a:r>
          </a:p>
        </p:txBody>
      </p:sp>
      <p:sp>
        <p:nvSpPr>
          <p:cNvPr id="20" name="TextBox 19"/>
          <p:cNvSpPr txBox="1"/>
          <p:nvPr/>
        </p:nvSpPr>
        <p:spPr>
          <a:xfrm>
            <a:off x="6297507" y="2205037"/>
            <a:ext cx="995390" cy="646331"/>
          </a:xfrm>
          <a:prstGeom prst="rect">
            <a:avLst/>
          </a:prstGeom>
          <a:noFill/>
        </p:spPr>
        <p:txBody>
          <a:bodyPr wrap="square" rtlCol="0">
            <a:spAutoFit/>
          </a:bodyPr>
          <a:lstStyle/>
          <a:p>
            <a:pPr algn="ctr"/>
            <a:r>
              <a:rPr lang="en-US" sz="3600" b="1" dirty="0">
                <a:solidFill>
                  <a:schemeClr val="tx1">
                    <a:lumMod val="75000"/>
                  </a:schemeClr>
                </a:solidFill>
              </a:rPr>
              <a:t>96</a:t>
            </a:r>
            <a:r>
              <a:rPr lang="en-US" sz="3600" b="1" baseline="30000" dirty="0">
                <a:solidFill>
                  <a:schemeClr val="tx1">
                    <a:lumMod val="75000"/>
                  </a:schemeClr>
                </a:solidFill>
              </a:rPr>
              <a:t>%</a:t>
            </a:r>
          </a:p>
        </p:txBody>
      </p:sp>
      <p:sp>
        <p:nvSpPr>
          <p:cNvPr id="22" name="TextBox 21"/>
          <p:cNvSpPr txBox="1"/>
          <p:nvPr/>
        </p:nvSpPr>
        <p:spPr>
          <a:xfrm>
            <a:off x="6130239"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23" name="TextBox 22"/>
          <p:cNvSpPr txBox="1"/>
          <p:nvPr/>
        </p:nvSpPr>
        <p:spPr>
          <a:xfrm>
            <a:off x="1887208" y="2205037"/>
            <a:ext cx="995390" cy="646331"/>
          </a:xfrm>
          <a:prstGeom prst="rect">
            <a:avLst/>
          </a:prstGeom>
          <a:noFill/>
        </p:spPr>
        <p:txBody>
          <a:bodyPr wrap="square" rtlCol="0">
            <a:spAutoFit/>
          </a:bodyPr>
          <a:lstStyle/>
          <a:p>
            <a:pPr algn="ctr"/>
            <a:r>
              <a:rPr lang="en-US" sz="3600" b="1" dirty="0">
                <a:solidFill>
                  <a:schemeClr val="tx1">
                    <a:lumMod val="75000"/>
                  </a:schemeClr>
                </a:solidFill>
              </a:rPr>
              <a:t>83</a:t>
            </a:r>
            <a:r>
              <a:rPr lang="en-US" sz="3600" b="1" baseline="30000" dirty="0">
                <a:solidFill>
                  <a:schemeClr val="tx1">
                    <a:lumMod val="75000"/>
                  </a:schemeClr>
                </a:solidFill>
              </a:rPr>
              <a:t>%</a:t>
            </a:r>
          </a:p>
        </p:txBody>
      </p:sp>
      <p:sp>
        <p:nvSpPr>
          <p:cNvPr id="24" name="TextBox 23"/>
          <p:cNvSpPr txBox="1"/>
          <p:nvPr/>
        </p:nvSpPr>
        <p:spPr>
          <a:xfrm>
            <a:off x="1719940" y="2701326"/>
            <a:ext cx="1329926" cy="307777"/>
          </a:xfrm>
          <a:prstGeom prst="rect">
            <a:avLst/>
          </a:prstGeom>
          <a:noFill/>
        </p:spPr>
        <p:txBody>
          <a:bodyPr wrap="square" rtlCol="0">
            <a:spAutoFit/>
          </a:bodyPr>
          <a:lstStyle/>
          <a:p>
            <a:pPr algn="ctr"/>
            <a:r>
              <a:rPr lang="en-US" sz="1400" spc="300" dirty="0"/>
              <a:t>AGREE</a:t>
            </a:r>
            <a:endParaRPr lang="en-US" sz="1400" spc="300" baseline="30000" dirty="0"/>
          </a:p>
        </p:txBody>
      </p:sp>
      <p:sp>
        <p:nvSpPr>
          <p:cNvPr id="26" name="Freeform 46"/>
          <p:cNvSpPr>
            <a:spLocks/>
          </p:cNvSpPr>
          <p:nvPr/>
        </p:nvSpPr>
        <p:spPr bwMode="auto">
          <a:xfrm flipH="1">
            <a:off x="4196422" y="1824731"/>
            <a:ext cx="751156" cy="1779912"/>
          </a:xfrm>
          <a:custGeom>
            <a:avLst/>
            <a:gdLst/>
            <a:ahLst/>
            <a:cxnLst>
              <a:cxn ang="0">
                <a:pos x="0" y="206"/>
              </a:cxn>
              <a:cxn ang="0">
                <a:pos x="0" y="206"/>
              </a:cxn>
              <a:cxn ang="0">
                <a:pos x="17" y="224"/>
              </a:cxn>
              <a:cxn ang="0">
                <a:pos x="43" y="241"/>
              </a:cxn>
              <a:cxn ang="0">
                <a:pos x="60" y="241"/>
              </a:cxn>
              <a:cxn ang="0">
                <a:pos x="69" y="258"/>
              </a:cxn>
              <a:cxn ang="0">
                <a:pos x="69" y="275"/>
              </a:cxn>
              <a:cxn ang="0">
                <a:pos x="86" y="250"/>
              </a:cxn>
              <a:cxn ang="0">
                <a:pos x="95" y="224"/>
              </a:cxn>
              <a:cxn ang="0">
                <a:pos x="112" y="198"/>
              </a:cxn>
              <a:cxn ang="0">
                <a:pos x="121" y="172"/>
              </a:cxn>
              <a:cxn ang="0">
                <a:pos x="121" y="129"/>
              </a:cxn>
              <a:cxn ang="0">
                <a:pos x="112" y="86"/>
              </a:cxn>
              <a:cxn ang="0">
                <a:pos x="95" y="94"/>
              </a:cxn>
              <a:cxn ang="0">
                <a:pos x="86" y="94"/>
              </a:cxn>
              <a:cxn ang="0">
                <a:pos x="78" y="94"/>
              </a:cxn>
              <a:cxn ang="0">
                <a:pos x="86" y="69"/>
              </a:cxn>
              <a:cxn ang="0">
                <a:pos x="95" y="69"/>
              </a:cxn>
              <a:cxn ang="0">
                <a:pos x="95" y="51"/>
              </a:cxn>
              <a:cxn ang="0">
                <a:pos x="104" y="43"/>
              </a:cxn>
              <a:cxn ang="0">
                <a:pos x="26" y="0"/>
              </a:cxn>
              <a:cxn ang="0">
                <a:pos x="17" y="17"/>
              </a:cxn>
              <a:cxn ang="0">
                <a:pos x="17" y="34"/>
              </a:cxn>
              <a:cxn ang="0">
                <a:pos x="0" y="51"/>
              </a:cxn>
              <a:cxn ang="0">
                <a:pos x="9" y="60"/>
              </a:cxn>
              <a:cxn ang="0">
                <a:pos x="9" y="77"/>
              </a:cxn>
              <a:cxn ang="0">
                <a:pos x="9" y="94"/>
              </a:cxn>
              <a:cxn ang="0">
                <a:pos x="26" y="112"/>
              </a:cxn>
              <a:cxn ang="0">
                <a:pos x="35" y="120"/>
              </a:cxn>
              <a:cxn ang="0">
                <a:pos x="43" y="120"/>
              </a:cxn>
              <a:cxn ang="0">
                <a:pos x="60" y="138"/>
              </a:cxn>
              <a:cxn ang="0">
                <a:pos x="26" y="155"/>
              </a:cxn>
              <a:cxn ang="0">
                <a:pos x="9" y="181"/>
              </a:cxn>
            </a:cxnLst>
            <a:rect l="0" t="0" r="r" b="b"/>
            <a:pathLst>
              <a:path w="121" h="275">
                <a:moveTo>
                  <a:pt x="9" y="181"/>
                </a:moveTo>
                <a:lnTo>
                  <a:pt x="0" y="206"/>
                </a:lnTo>
                <a:lnTo>
                  <a:pt x="0" y="206"/>
                </a:lnTo>
                <a:lnTo>
                  <a:pt x="0" y="206"/>
                </a:lnTo>
                <a:lnTo>
                  <a:pt x="9" y="215"/>
                </a:lnTo>
                <a:lnTo>
                  <a:pt x="17" y="224"/>
                </a:lnTo>
                <a:lnTo>
                  <a:pt x="26" y="232"/>
                </a:lnTo>
                <a:lnTo>
                  <a:pt x="43" y="241"/>
                </a:lnTo>
                <a:lnTo>
                  <a:pt x="52" y="241"/>
                </a:lnTo>
                <a:lnTo>
                  <a:pt x="60" y="241"/>
                </a:lnTo>
                <a:lnTo>
                  <a:pt x="69" y="250"/>
                </a:lnTo>
                <a:lnTo>
                  <a:pt x="69" y="258"/>
                </a:lnTo>
                <a:lnTo>
                  <a:pt x="69" y="267"/>
                </a:lnTo>
                <a:lnTo>
                  <a:pt x="69" y="275"/>
                </a:lnTo>
                <a:lnTo>
                  <a:pt x="78" y="267"/>
                </a:lnTo>
                <a:lnTo>
                  <a:pt x="86" y="250"/>
                </a:lnTo>
                <a:lnTo>
                  <a:pt x="86" y="241"/>
                </a:lnTo>
                <a:lnTo>
                  <a:pt x="95" y="224"/>
                </a:lnTo>
                <a:lnTo>
                  <a:pt x="95" y="215"/>
                </a:lnTo>
                <a:lnTo>
                  <a:pt x="112" y="198"/>
                </a:lnTo>
                <a:lnTo>
                  <a:pt x="112" y="181"/>
                </a:lnTo>
                <a:lnTo>
                  <a:pt x="121" y="172"/>
                </a:lnTo>
                <a:lnTo>
                  <a:pt x="121" y="163"/>
                </a:lnTo>
                <a:lnTo>
                  <a:pt x="121" y="129"/>
                </a:lnTo>
                <a:lnTo>
                  <a:pt x="112" y="94"/>
                </a:lnTo>
                <a:lnTo>
                  <a:pt x="112" y="86"/>
                </a:lnTo>
                <a:lnTo>
                  <a:pt x="95" y="94"/>
                </a:lnTo>
                <a:lnTo>
                  <a:pt x="95" y="94"/>
                </a:lnTo>
                <a:lnTo>
                  <a:pt x="86" y="94"/>
                </a:lnTo>
                <a:lnTo>
                  <a:pt x="86" y="94"/>
                </a:lnTo>
                <a:lnTo>
                  <a:pt x="86" y="94"/>
                </a:lnTo>
                <a:lnTo>
                  <a:pt x="78" y="94"/>
                </a:lnTo>
                <a:lnTo>
                  <a:pt x="78" y="86"/>
                </a:lnTo>
                <a:lnTo>
                  <a:pt x="86" y="69"/>
                </a:lnTo>
                <a:lnTo>
                  <a:pt x="86" y="69"/>
                </a:lnTo>
                <a:lnTo>
                  <a:pt x="95" y="69"/>
                </a:lnTo>
                <a:lnTo>
                  <a:pt x="95" y="60"/>
                </a:lnTo>
                <a:lnTo>
                  <a:pt x="95" y="51"/>
                </a:lnTo>
                <a:lnTo>
                  <a:pt x="104" y="43"/>
                </a:lnTo>
                <a:lnTo>
                  <a:pt x="104" y="43"/>
                </a:lnTo>
                <a:lnTo>
                  <a:pt x="104" y="25"/>
                </a:lnTo>
                <a:lnTo>
                  <a:pt x="26" y="0"/>
                </a:lnTo>
                <a:lnTo>
                  <a:pt x="26" y="8"/>
                </a:lnTo>
                <a:lnTo>
                  <a:pt x="17" y="17"/>
                </a:lnTo>
                <a:lnTo>
                  <a:pt x="17" y="17"/>
                </a:lnTo>
                <a:lnTo>
                  <a:pt x="17" y="34"/>
                </a:lnTo>
                <a:lnTo>
                  <a:pt x="9" y="43"/>
                </a:lnTo>
                <a:lnTo>
                  <a:pt x="0" y="51"/>
                </a:lnTo>
                <a:lnTo>
                  <a:pt x="0" y="51"/>
                </a:lnTo>
                <a:lnTo>
                  <a:pt x="9" y="60"/>
                </a:lnTo>
                <a:lnTo>
                  <a:pt x="9" y="69"/>
                </a:lnTo>
                <a:lnTo>
                  <a:pt x="9" y="77"/>
                </a:lnTo>
                <a:lnTo>
                  <a:pt x="9" y="94"/>
                </a:lnTo>
                <a:lnTo>
                  <a:pt x="9" y="94"/>
                </a:lnTo>
                <a:lnTo>
                  <a:pt x="17" y="94"/>
                </a:lnTo>
                <a:lnTo>
                  <a:pt x="26" y="112"/>
                </a:lnTo>
                <a:lnTo>
                  <a:pt x="35" y="112"/>
                </a:lnTo>
                <a:lnTo>
                  <a:pt x="35" y="120"/>
                </a:lnTo>
                <a:lnTo>
                  <a:pt x="43" y="120"/>
                </a:lnTo>
                <a:lnTo>
                  <a:pt x="43" y="120"/>
                </a:lnTo>
                <a:lnTo>
                  <a:pt x="60" y="129"/>
                </a:lnTo>
                <a:lnTo>
                  <a:pt x="60" y="138"/>
                </a:lnTo>
                <a:lnTo>
                  <a:pt x="43" y="146"/>
                </a:lnTo>
                <a:lnTo>
                  <a:pt x="26" y="155"/>
                </a:lnTo>
                <a:lnTo>
                  <a:pt x="26" y="172"/>
                </a:lnTo>
                <a:lnTo>
                  <a:pt x="9" y="181"/>
                </a:lnTo>
                <a:close/>
              </a:path>
            </a:pathLst>
          </a:custGeom>
          <a:solidFill>
            <a:schemeClr val="tx1">
              <a:alpha val="25000"/>
            </a:schemeClr>
          </a:solidFill>
          <a:ln w="9525" cap="flat" cmpd="sng">
            <a:solidFill>
              <a:srgbClr val="FFFFFF"/>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896568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NJ Teacher’s Survey</a:t>
            </a:r>
          </a:p>
        </p:txBody>
      </p:sp>
      <p:grpSp>
        <p:nvGrpSpPr>
          <p:cNvPr id="3" name="Group 2"/>
          <p:cNvGrpSpPr/>
          <p:nvPr/>
        </p:nvGrpSpPr>
        <p:grpSpPr>
          <a:xfrm>
            <a:off x="0" y="3880941"/>
            <a:ext cx="9144000" cy="2977059"/>
            <a:chOff x="0" y="3880941"/>
            <a:chExt cx="9144000" cy="2977059"/>
          </a:xfrm>
        </p:grpSpPr>
        <p:sp>
          <p:nvSpPr>
            <p:cNvPr id="12" name="Rectangle 11"/>
            <p:cNvSpPr/>
            <p:nvPr/>
          </p:nvSpPr>
          <p:spPr>
            <a:xfrm>
              <a:off x="0" y="4152900"/>
              <a:ext cx="9144000" cy="27051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extBox 10"/>
            <p:cNvSpPr txBox="1"/>
            <p:nvPr/>
          </p:nvSpPr>
          <p:spPr>
            <a:xfrm>
              <a:off x="457200" y="4669247"/>
              <a:ext cx="8243410" cy="1477328"/>
            </a:xfrm>
            <a:prstGeom prst="rect">
              <a:avLst/>
            </a:prstGeom>
            <a:noFill/>
          </p:spPr>
          <p:txBody>
            <a:bodyPr wrap="square" rtlCol="0">
              <a:spAutoFit/>
            </a:bodyPr>
            <a:lstStyle/>
            <a:p>
              <a:pPr marL="9525" indent="-9525">
                <a:spcAft>
                  <a:spcPts val="600"/>
                </a:spcAft>
              </a:pPr>
              <a:r>
                <a:rPr lang="en-US" sz="1200" b="1" dirty="0">
                  <a:solidFill>
                    <a:schemeClr val="bg1"/>
                  </a:solidFill>
                </a:rPr>
                <a:t>Dr. Scherz created online PD that is much more engaging than what we have experienced with other online PD providers. </a:t>
              </a:r>
              <a:r>
                <a:rPr lang="en-US" sz="1200" dirty="0">
                  <a:solidFill>
                    <a:schemeClr val="bg1"/>
                  </a:solidFill>
                </a:rPr>
                <a:t>Dr. Scherz also provided us in-person PD which was SO well-received by our staff!  Both his online and in-person PD were wonderful enhancements to our district, and we are grateful for his dedication to helping schools improve the ways they serve teachers and students. We recommend him highly to any district looking to enhance professional development opportunities for educators!</a:t>
              </a:r>
            </a:p>
            <a:p>
              <a:pPr marL="9525" indent="-9525">
                <a:spcAft>
                  <a:spcPts val="600"/>
                </a:spcAft>
              </a:pPr>
              <a:r>
                <a:rPr lang="en-US" sz="1100" b="1" spc="300" dirty="0">
                  <a:solidFill>
                    <a:schemeClr val="bg1"/>
                  </a:solidFill>
                </a:rPr>
                <a:t>BRIANNA CHAPIN </a:t>
              </a:r>
              <a:br>
                <a:rPr lang="en-US" sz="1100" b="1" spc="300" dirty="0">
                  <a:solidFill>
                    <a:schemeClr val="bg1"/>
                  </a:solidFill>
                </a:rPr>
              </a:br>
              <a:r>
                <a:rPr lang="en-US" sz="1100" spc="300" dirty="0">
                  <a:solidFill>
                    <a:schemeClr val="bg1"/>
                  </a:solidFill>
                </a:rPr>
                <a:t>CURRICULUM DIRECTOR SOUTHAMPTON SCHOOL DISTRICT</a:t>
              </a:r>
            </a:p>
          </p:txBody>
        </p:sp>
        <p:grpSp>
          <p:nvGrpSpPr>
            <p:cNvPr id="13" name="Group 12"/>
            <p:cNvGrpSpPr/>
            <p:nvPr/>
          </p:nvGrpSpPr>
          <p:grpSpPr>
            <a:xfrm>
              <a:off x="552511" y="4310688"/>
              <a:ext cx="328435" cy="270909"/>
              <a:chOff x="825500" y="2513013"/>
              <a:chExt cx="6145213" cy="5068887"/>
            </a:xfrm>
            <a:solidFill>
              <a:schemeClr val="bg1"/>
            </a:solidFill>
          </p:grpSpPr>
          <p:sp>
            <p:nvSpPr>
              <p:cNvPr id="14" name="AutoShape 1"/>
              <p:cNvSpPr>
                <a:spLocks/>
              </p:cNvSpPr>
              <p:nvPr/>
            </p:nvSpPr>
            <p:spPr bwMode="auto">
              <a:xfrm>
                <a:off x="4076700" y="2513013"/>
                <a:ext cx="2894013" cy="5064125"/>
              </a:xfrm>
              <a:custGeom>
                <a:avLst/>
                <a:gdLst/>
                <a:ahLst/>
                <a:cxnLst/>
                <a:rect l="0" t="0" r="r" b="b"/>
                <a:pathLst>
                  <a:path w="21596" h="21598">
                    <a:moveTo>
                      <a:pt x="21596" y="4609"/>
                    </a:moveTo>
                    <a:cubicBezTo>
                      <a:pt x="19240" y="4859"/>
                      <a:pt x="16942" y="5194"/>
                      <a:pt x="14870" y="5928"/>
                    </a:cubicBezTo>
                    <a:cubicBezTo>
                      <a:pt x="13300" y="6485"/>
                      <a:pt x="12413" y="7276"/>
                      <a:pt x="12193" y="8315"/>
                    </a:cubicBezTo>
                    <a:cubicBezTo>
                      <a:pt x="12121" y="8655"/>
                      <a:pt x="12106" y="8999"/>
                      <a:pt x="12064" y="9358"/>
                    </a:cubicBezTo>
                    <a:cubicBezTo>
                      <a:pt x="14103" y="9358"/>
                      <a:pt x="16086" y="9358"/>
                      <a:pt x="18087" y="9358"/>
                    </a:cubicBezTo>
                    <a:cubicBezTo>
                      <a:pt x="18087" y="13445"/>
                      <a:pt x="18087" y="17518"/>
                      <a:pt x="18087" y="21598"/>
                    </a:cubicBezTo>
                    <a:cubicBezTo>
                      <a:pt x="12063" y="21598"/>
                      <a:pt x="6045" y="21598"/>
                      <a:pt x="2" y="21598"/>
                    </a:cubicBezTo>
                    <a:cubicBezTo>
                      <a:pt x="2" y="21544"/>
                      <a:pt x="2" y="21497"/>
                      <a:pt x="2" y="21450"/>
                    </a:cubicBezTo>
                    <a:cubicBezTo>
                      <a:pt x="2" y="17644"/>
                      <a:pt x="-4" y="13838"/>
                      <a:pt x="5" y="10032"/>
                    </a:cubicBezTo>
                    <a:cubicBezTo>
                      <a:pt x="8" y="8354"/>
                      <a:pt x="533" y="6732"/>
                      <a:pt x="1643" y="5171"/>
                    </a:cubicBezTo>
                    <a:cubicBezTo>
                      <a:pt x="2512" y="3949"/>
                      <a:pt x="3918" y="2991"/>
                      <a:pt x="5775" y="2218"/>
                    </a:cubicBezTo>
                    <a:cubicBezTo>
                      <a:pt x="7734" y="1402"/>
                      <a:pt x="9910" y="892"/>
                      <a:pt x="12248" y="570"/>
                    </a:cubicBezTo>
                    <a:cubicBezTo>
                      <a:pt x="14010" y="327"/>
                      <a:pt x="15788" y="158"/>
                      <a:pt x="17598" y="97"/>
                    </a:cubicBezTo>
                    <a:cubicBezTo>
                      <a:pt x="18238" y="75"/>
                      <a:pt x="18875" y="33"/>
                      <a:pt x="19514" y="2"/>
                    </a:cubicBezTo>
                    <a:cubicBezTo>
                      <a:pt x="19604" y="-2"/>
                      <a:pt x="19696" y="2"/>
                      <a:pt x="19807" y="2"/>
                    </a:cubicBezTo>
                    <a:cubicBezTo>
                      <a:pt x="19929" y="314"/>
                      <a:pt x="20050" y="628"/>
                      <a:pt x="20173" y="941"/>
                    </a:cubicBezTo>
                    <a:cubicBezTo>
                      <a:pt x="20630" y="2115"/>
                      <a:pt x="21087" y="3288"/>
                      <a:pt x="21545" y="4462"/>
                    </a:cubicBezTo>
                    <a:cubicBezTo>
                      <a:pt x="21554" y="4485"/>
                      <a:pt x="21579" y="4507"/>
                      <a:pt x="21596" y="4530"/>
                    </a:cubicBezTo>
                    <a:cubicBezTo>
                      <a:pt x="21596" y="4556"/>
                      <a:pt x="21596" y="4582"/>
                      <a:pt x="21596" y="4609"/>
                    </a:cubicBezTo>
                    <a:close/>
                    <a:moveTo>
                      <a:pt x="21596" y="4609"/>
                    </a:moveTo>
                  </a:path>
                </a:pathLst>
              </a:custGeom>
              <a:grpFill/>
              <a:ln w="9525" cmpd="sng">
                <a:noFill/>
              </a:ln>
            </p:spPr>
            <p:txBody>
              <a:bodyPr lIns="0" tIns="0" rIns="0" bIns="0"/>
              <a:lstStyle/>
              <a:p>
                <a:endParaRPr lang="en-US" dirty="0"/>
              </a:p>
            </p:txBody>
          </p:sp>
          <p:sp>
            <p:nvSpPr>
              <p:cNvPr id="15" name="AutoShape 2"/>
              <p:cNvSpPr>
                <a:spLocks/>
              </p:cNvSpPr>
              <p:nvPr/>
            </p:nvSpPr>
            <p:spPr bwMode="auto">
              <a:xfrm>
                <a:off x="825500" y="2514600"/>
                <a:ext cx="2881313" cy="5067300"/>
              </a:xfrm>
              <a:custGeom>
                <a:avLst/>
                <a:gdLst/>
                <a:ahLst/>
                <a:cxnLst/>
                <a:rect l="0" t="0" r="r" b="b"/>
                <a:pathLst>
                  <a:path w="21600" h="21600">
                    <a:moveTo>
                      <a:pt x="0" y="9410"/>
                    </a:moveTo>
                    <a:cubicBezTo>
                      <a:pt x="31" y="9220"/>
                      <a:pt x="66" y="9031"/>
                      <a:pt x="91" y="8841"/>
                    </a:cubicBezTo>
                    <a:cubicBezTo>
                      <a:pt x="261" y="7564"/>
                      <a:pt x="740" y="6328"/>
                      <a:pt x="1605" y="5142"/>
                    </a:cubicBezTo>
                    <a:cubicBezTo>
                      <a:pt x="2429" y="4013"/>
                      <a:pt x="3757" y="3119"/>
                      <a:pt x="5449" y="2372"/>
                    </a:cubicBezTo>
                    <a:cubicBezTo>
                      <a:pt x="7648" y="1402"/>
                      <a:pt x="10138" y="832"/>
                      <a:pt x="12834" y="499"/>
                    </a:cubicBezTo>
                    <a:cubicBezTo>
                      <a:pt x="14615" y="280"/>
                      <a:pt x="16411" y="150"/>
                      <a:pt x="18225" y="81"/>
                    </a:cubicBezTo>
                    <a:cubicBezTo>
                      <a:pt x="18775" y="60"/>
                      <a:pt x="19323" y="28"/>
                      <a:pt x="19890" y="0"/>
                    </a:cubicBezTo>
                    <a:cubicBezTo>
                      <a:pt x="20461" y="1539"/>
                      <a:pt x="21028" y="3067"/>
                      <a:pt x="21600" y="4608"/>
                    </a:cubicBezTo>
                    <a:cubicBezTo>
                      <a:pt x="21154" y="4663"/>
                      <a:pt x="20715" y="4717"/>
                      <a:pt x="20277" y="4772"/>
                    </a:cubicBezTo>
                    <a:cubicBezTo>
                      <a:pt x="18258" y="5025"/>
                      <a:pt x="16321" y="5397"/>
                      <a:pt x="14594" y="6064"/>
                    </a:cubicBezTo>
                    <a:cubicBezTo>
                      <a:pt x="13117" y="6634"/>
                      <a:pt x="12308" y="7432"/>
                      <a:pt x="12165" y="8441"/>
                    </a:cubicBezTo>
                    <a:cubicBezTo>
                      <a:pt x="12122" y="8743"/>
                      <a:pt x="12158" y="9048"/>
                      <a:pt x="12158" y="9365"/>
                    </a:cubicBezTo>
                    <a:cubicBezTo>
                      <a:pt x="12266" y="9365"/>
                      <a:pt x="12356" y="9365"/>
                      <a:pt x="12446" y="9365"/>
                    </a:cubicBezTo>
                    <a:cubicBezTo>
                      <a:pt x="14274" y="9365"/>
                      <a:pt x="16101" y="9367"/>
                      <a:pt x="17929" y="9363"/>
                    </a:cubicBezTo>
                    <a:cubicBezTo>
                      <a:pt x="18124" y="9362"/>
                      <a:pt x="18192" y="9385"/>
                      <a:pt x="18192" y="9506"/>
                    </a:cubicBezTo>
                    <a:cubicBezTo>
                      <a:pt x="18186" y="13492"/>
                      <a:pt x="18187" y="17479"/>
                      <a:pt x="18187" y="21465"/>
                    </a:cubicBezTo>
                    <a:cubicBezTo>
                      <a:pt x="18187" y="21504"/>
                      <a:pt x="18180" y="21542"/>
                      <a:pt x="18176" y="21593"/>
                    </a:cubicBezTo>
                    <a:cubicBezTo>
                      <a:pt x="18084" y="21595"/>
                      <a:pt x="18003" y="21600"/>
                      <a:pt x="17922" y="21600"/>
                    </a:cubicBezTo>
                    <a:cubicBezTo>
                      <a:pt x="12024" y="21600"/>
                      <a:pt x="6127" y="21600"/>
                      <a:pt x="229" y="21600"/>
                    </a:cubicBezTo>
                    <a:cubicBezTo>
                      <a:pt x="153" y="21600"/>
                      <a:pt x="76" y="21595"/>
                      <a:pt x="0" y="21593"/>
                    </a:cubicBezTo>
                    <a:cubicBezTo>
                      <a:pt x="0" y="17532"/>
                      <a:pt x="0" y="13471"/>
                      <a:pt x="0" y="9410"/>
                    </a:cubicBezTo>
                    <a:close/>
                    <a:moveTo>
                      <a:pt x="0" y="9410"/>
                    </a:moveTo>
                  </a:path>
                </a:pathLst>
              </a:custGeom>
              <a:grpFill/>
              <a:ln w="9525" cmpd="sng">
                <a:noFill/>
              </a:ln>
            </p:spPr>
            <p:txBody>
              <a:bodyPr lIns="0" tIns="0" rIns="0" bIns="0"/>
              <a:lstStyle/>
              <a:p>
                <a:endParaRPr lang="en-US" dirty="0"/>
              </a:p>
            </p:txBody>
          </p:sp>
        </p:grpSp>
        <p:sp>
          <p:nvSpPr>
            <p:cNvPr id="17" name="Triangle 16"/>
            <p:cNvSpPr/>
            <p:nvPr/>
          </p:nvSpPr>
          <p:spPr>
            <a:xfrm>
              <a:off x="4196422" y="3880941"/>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aphicFrame>
        <p:nvGraphicFramePr>
          <p:cNvPr id="26" name="Chart 25"/>
          <p:cNvGraphicFramePr/>
          <p:nvPr>
            <p:extLst>
              <p:ext uri="{D42A27DB-BD31-4B8C-83A1-F6EECF244321}">
                <p14:modId xmlns:p14="http://schemas.microsoft.com/office/powerpoint/2010/main" val="1697294744"/>
              </p:ext>
            </p:extLst>
          </p:nvPr>
        </p:nvGraphicFramePr>
        <p:xfrm>
          <a:off x="1438284" y="1692633"/>
          <a:ext cx="1844794" cy="1844794"/>
        </p:xfrm>
        <a:graphic>
          <a:graphicData uri="http://schemas.openxmlformats.org/drawingml/2006/chart">
            <c:chart xmlns:c="http://schemas.openxmlformats.org/drawingml/2006/chart" xmlns:r="http://schemas.openxmlformats.org/officeDocument/2006/relationships" r:id="rId2"/>
          </a:graphicData>
        </a:graphic>
      </p:graphicFrame>
      <p:sp>
        <p:nvSpPr>
          <p:cNvPr id="27" name="TextBox 26"/>
          <p:cNvSpPr txBox="1"/>
          <p:nvPr/>
        </p:nvSpPr>
        <p:spPr>
          <a:xfrm>
            <a:off x="5431194" y="1976023"/>
            <a:ext cx="2683412" cy="1477328"/>
          </a:xfrm>
          <a:prstGeom prst="rect">
            <a:avLst/>
          </a:prstGeom>
          <a:noFill/>
        </p:spPr>
        <p:txBody>
          <a:bodyPr wrap="square" rtlCol="0" anchor="ctr">
            <a:spAutoFit/>
          </a:bodyPr>
          <a:lstStyle/>
          <a:p>
            <a:pPr algn="ctr"/>
            <a:r>
              <a:rPr lang="en-US" b="1" spc="300" dirty="0">
                <a:solidFill>
                  <a:schemeClr val="accent1"/>
                </a:solidFill>
              </a:rPr>
              <a:t>OVER 30</a:t>
            </a:r>
            <a:r>
              <a:rPr lang="en-US" b="1" spc="300" baseline="30000" dirty="0">
                <a:solidFill>
                  <a:schemeClr val="accent1"/>
                </a:solidFill>
              </a:rPr>
              <a:t>%</a:t>
            </a:r>
            <a:r>
              <a:rPr lang="en-US" b="1" spc="300" dirty="0">
                <a:solidFill>
                  <a:schemeClr val="accent1"/>
                </a:solidFill>
              </a:rPr>
              <a:t> REPORT HIGH </a:t>
            </a:r>
            <a:r>
              <a:rPr lang="en-US" sz="1400" spc="300" dirty="0"/>
              <a:t>AND</a:t>
            </a:r>
            <a:r>
              <a:rPr lang="en-US" spc="300" dirty="0">
                <a:solidFill>
                  <a:schemeClr val="accent1"/>
                </a:solidFill>
              </a:rPr>
              <a:t> </a:t>
            </a:r>
            <a:br>
              <a:rPr lang="en-US" spc="300" dirty="0">
                <a:solidFill>
                  <a:schemeClr val="accent1"/>
                </a:solidFill>
              </a:rPr>
            </a:br>
            <a:r>
              <a:rPr lang="en-US" b="1" spc="300" dirty="0"/>
              <a:t>77</a:t>
            </a:r>
            <a:r>
              <a:rPr lang="en-US" b="1" spc="300" baseline="30000" dirty="0"/>
              <a:t>%</a:t>
            </a:r>
            <a:r>
              <a:rPr lang="en-US" b="1" spc="300" dirty="0"/>
              <a:t> MODERATE</a:t>
            </a:r>
            <a:r>
              <a:rPr lang="en-US" spc="300" dirty="0"/>
              <a:t> </a:t>
            </a:r>
            <a:r>
              <a:rPr lang="en-US" b="1" spc="300" dirty="0"/>
              <a:t>DAILY STRESS</a:t>
            </a:r>
          </a:p>
        </p:txBody>
      </p:sp>
      <p:grpSp>
        <p:nvGrpSpPr>
          <p:cNvPr id="6" name="Group 5"/>
          <p:cNvGrpSpPr/>
          <p:nvPr/>
        </p:nvGrpSpPr>
        <p:grpSpPr>
          <a:xfrm>
            <a:off x="1033750" y="3498012"/>
            <a:ext cx="2813423" cy="434760"/>
            <a:chOff x="1033750" y="3498012"/>
            <a:chExt cx="2813423" cy="434760"/>
          </a:xfrm>
        </p:grpSpPr>
        <p:sp>
          <p:nvSpPr>
            <p:cNvPr id="4" name="Oval 3"/>
            <p:cNvSpPr/>
            <p:nvPr/>
          </p:nvSpPr>
          <p:spPr>
            <a:xfrm>
              <a:off x="1033750" y="3550444"/>
              <a:ext cx="130310" cy="130310"/>
            </a:xfrm>
            <a:prstGeom prst="ellipse">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0" name="TextBox 29"/>
            <p:cNvSpPr txBox="1"/>
            <p:nvPr/>
          </p:nvSpPr>
          <p:spPr>
            <a:xfrm>
              <a:off x="1135512" y="3498012"/>
              <a:ext cx="861133" cy="235334"/>
            </a:xfrm>
            <a:prstGeom prst="rect">
              <a:avLst/>
            </a:prstGeom>
            <a:noFill/>
          </p:spPr>
          <p:txBody>
            <a:bodyPr wrap="square" rtlCol="0">
              <a:spAutoFit/>
            </a:bodyPr>
            <a:lstStyle/>
            <a:p>
              <a:r>
                <a:rPr lang="en-US" sz="1000" dirty="0"/>
                <a:t>Very Low</a:t>
              </a:r>
            </a:p>
          </p:txBody>
        </p:sp>
        <p:sp>
          <p:nvSpPr>
            <p:cNvPr id="31" name="Oval 30"/>
            <p:cNvSpPr/>
            <p:nvPr/>
          </p:nvSpPr>
          <p:spPr>
            <a:xfrm>
              <a:off x="1033750" y="3749870"/>
              <a:ext cx="130310" cy="130310"/>
            </a:xfrm>
            <a:prstGeom prst="ellipse">
              <a:avLst/>
            </a:prstGeom>
            <a:solidFill>
              <a:schemeClr val="tx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2" name="TextBox 31"/>
            <p:cNvSpPr txBox="1"/>
            <p:nvPr/>
          </p:nvSpPr>
          <p:spPr>
            <a:xfrm>
              <a:off x="1135512" y="3697438"/>
              <a:ext cx="577563" cy="235334"/>
            </a:xfrm>
            <a:prstGeom prst="rect">
              <a:avLst/>
            </a:prstGeom>
            <a:noFill/>
          </p:spPr>
          <p:txBody>
            <a:bodyPr wrap="square" rtlCol="0">
              <a:spAutoFit/>
            </a:bodyPr>
            <a:lstStyle/>
            <a:p>
              <a:r>
                <a:rPr lang="en-US" sz="1000" dirty="0"/>
                <a:t>Low</a:t>
              </a:r>
            </a:p>
          </p:txBody>
        </p:sp>
        <p:sp>
          <p:nvSpPr>
            <p:cNvPr id="33" name="Oval 32"/>
            <p:cNvSpPr/>
            <p:nvPr/>
          </p:nvSpPr>
          <p:spPr>
            <a:xfrm>
              <a:off x="1877484" y="3550444"/>
              <a:ext cx="130310" cy="13031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4" name="TextBox 33"/>
            <p:cNvSpPr txBox="1"/>
            <p:nvPr/>
          </p:nvSpPr>
          <p:spPr>
            <a:xfrm>
              <a:off x="1979246" y="3498012"/>
              <a:ext cx="953378" cy="235334"/>
            </a:xfrm>
            <a:prstGeom prst="rect">
              <a:avLst/>
            </a:prstGeom>
            <a:noFill/>
          </p:spPr>
          <p:txBody>
            <a:bodyPr wrap="square" rtlCol="0">
              <a:spAutoFit/>
            </a:bodyPr>
            <a:lstStyle/>
            <a:p>
              <a:r>
                <a:rPr lang="en-US" sz="1000" dirty="0"/>
                <a:t>Moderate</a:t>
              </a:r>
            </a:p>
          </p:txBody>
        </p:sp>
        <p:sp>
          <p:nvSpPr>
            <p:cNvPr id="35" name="Oval 34"/>
            <p:cNvSpPr/>
            <p:nvPr/>
          </p:nvSpPr>
          <p:spPr>
            <a:xfrm>
              <a:off x="1877484" y="3749870"/>
              <a:ext cx="130310" cy="13031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6" name="TextBox 35"/>
            <p:cNvSpPr txBox="1"/>
            <p:nvPr/>
          </p:nvSpPr>
          <p:spPr>
            <a:xfrm>
              <a:off x="1979246" y="3697438"/>
              <a:ext cx="577563" cy="235334"/>
            </a:xfrm>
            <a:prstGeom prst="rect">
              <a:avLst/>
            </a:prstGeom>
            <a:noFill/>
          </p:spPr>
          <p:txBody>
            <a:bodyPr wrap="square" rtlCol="0">
              <a:spAutoFit/>
            </a:bodyPr>
            <a:lstStyle/>
            <a:p>
              <a:r>
                <a:rPr lang="en-US" sz="1000" dirty="0"/>
                <a:t>High</a:t>
              </a:r>
            </a:p>
          </p:txBody>
        </p:sp>
        <p:sp>
          <p:nvSpPr>
            <p:cNvPr id="37" name="Oval 36"/>
            <p:cNvSpPr/>
            <p:nvPr/>
          </p:nvSpPr>
          <p:spPr>
            <a:xfrm>
              <a:off x="2695628" y="3550444"/>
              <a:ext cx="130310" cy="130310"/>
            </a:xfrm>
            <a:prstGeom prst="ellipse">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38" name="TextBox 37"/>
            <p:cNvSpPr txBox="1"/>
            <p:nvPr/>
          </p:nvSpPr>
          <p:spPr>
            <a:xfrm>
              <a:off x="2797390" y="3498012"/>
              <a:ext cx="847291" cy="235334"/>
            </a:xfrm>
            <a:prstGeom prst="rect">
              <a:avLst/>
            </a:prstGeom>
            <a:noFill/>
          </p:spPr>
          <p:txBody>
            <a:bodyPr wrap="square" rtlCol="0">
              <a:spAutoFit/>
            </a:bodyPr>
            <a:lstStyle/>
            <a:p>
              <a:r>
                <a:rPr lang="en-US" sz="1000" dirty="0"/>
                <a:t>Very High</a:t>
              </a:r>
            </a:p>
          </p:txBody>
        </p:sp>
        <p:sp>
          <p:nvSpPr>
            <p:cNvPr id="39" name="Oval 38"/>
            <p:cNvSpPr/>
            <p:nvPr/>
          </p:nvSpPr>
          <p:spPr>
            <a:xfrm>
              <a:off x="2695628" y="3749870"/>
              <a:ext cx="130310" cy="130310"/>
            </a:xfrm>
            <a:prstGeom prst="ellipse">
              <a:avLst/>
            </a:prstGeom>
            <a:solidFill>
              <a:schemeClr val="accent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dirty="0"/>
            </a:p>
          </p:txBody>
        </p:sp>
        <p:sp>
          <p:nvSpPr>
            <p:cNvPr id="40" name="TextBox 39"/>
            <p:cNvSpPr txBox="1"/>
            <p:nvPr/>
          </p:nvSpPr>
          <p:spPr>
            <a:xfrm>
              <a:off x="2797390" y="3697438"/>
              <a:ext cx="1049783" cy="235334"/>
            </a:xfrm>
            <a:prstGeom prst="rect">
              <a:avLst/>
            </a:prstGeom>
            <a:noFill/>
          </p:spPr>
          <p:txBody>
            <a:bodyPr wrap="square" rtlCol="0">
              <a:spAutoFit/>
            </a:bodyPr>
            <a:lstStyle/>
            <a:p>
              <a:r>
                <a:rPr lang="en-US" sz="1000" dirty="0"/>
                <a:t>Extremely High</a:t>
              </a:r>
            </a:p>
          </p:txBody>
        </p:sp>
      </p:grpSp>
      <p:sp>
        <p:nvSpPr>
          <p:cNvPr id="41" name="TextBox 40"/>
          <p:cNvSpPr txBox="1"/>
          <p:nvPr/>
        </p:nvSpPr>
        <p:spPr>
          <a:xfrm>
            <a:off x="1719940" y="2368049"/>
            <a:ext cx="1329926" cy="523220"/>
          </a:xfrm>
          <a:prstGeom prst="rect">
            <a:avLst/>
          </a:prstGeom>
          <a:noFill/>
        </p:spPr>
        <p:txBody>
          <a:bodyPr wrap="square" rtlCol="0">
            <a:spAutoFit/>
          </a:bodyPr>
          <a:lstStyle/>
          <a:p>
            <a:pPr algn="ctr"/>
            <a:r>
              <a:rPr lang="en-US" sz="1400" spc="300" dirty="0"/>
              <a:t>DAILY STRESS</a:t>
            </a:r>
            <a:endParaRPr lang="en-US" sz="1400" spc="300" baseline="30000" dirty="0"/>
          </a:p>
        </p:txBody>
      </p:sp>
      <p:cxnSp>
        <p:nvCxnSpPr>
          <p:cNvPr id="9" name="Straight Connector 8"/>
          <p:cNvCxnSpPr/>
          <p:nvPr/>
        </p:nvCxnSpPr>
        <p:spPr>
          <a:xfrm>
            <a:off x="5687122" y="2698595"/>
            <a:ext cx="71367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103327" y="2698595"/>
            <a:ext cx="71367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42" name="Freeform 46"/>
          <p:cNvSpPr>
            <a:spLocks/>
          </p:cNvSpPr>
          <p:nvPr/>
        </p:nvSpPr>
        <p:spPr bwMode="auto">
          <a:xfrm flipH="1">
            <a:off x="4196422" y="1824731"/>
            <a:ext cx="751156" cy="1779912"/>
          </a:xfrm>
          <a:custGeom>
            <a:avLst/>
            <a:gdLst/>
            <a:ahLst/>
            <a:cxnLst>
              <a:cxn ang="0">
                <a:pos x="0" y="206"/>
              </a:cxn>
              <a:cxn ang="0">
                <a:pos x="0" y="206"/>
              </a:cxn>
              <a:cxn ang="0">
                <a:pos x="17" y="224"/>
              </a:cxn>
              <a:cxn ang="0">
                <a:pos x="43" y="241"/>
              </a:cxn>
              <a:cxn ang="0">
                <a:pos x="60" y="241"/>
              </a:cxn>
              <a:cxn ang="0">
                <a:pos x="69" y="258"/>
              </a:cxn>
              <a:cxn ang="0">
                <a:pos x="69" y="275"/>
              </a:cxn>
              <a:cxn ang="0">
                <a:pos x="86" y="250"/>
              </a:cxn>
              <a:cxn ang="0">
                <a:pos x="95" y="224"/>
              </a:cxn>
              <a:cxn ang="0">
                <a:pos x="112" y="198"/>
              </a:cxn>
              <a:cxn ang="0">
                <a:pos x="121" y="172"/>
              </a:cxn>
              <a:cxn ang="0">
                <a:pos x="121" y="129"/>
              </a:cxn>
              <a:cxn ang="0">
                <a:pos x="112" y="86"/>
              </a:cxn>
              <a:cxn ang="0">
                <a:pos x="95" y="94"/>
              </a:cxn>
              <a:cxn ang="0">
                <a:pos x="86" y="94"/>
              </a:cxn>
              <a:cxn ang="0">
                <a:pos x="78" y="94"/>
              </a:cxn>
              <a:cxn ang="0">
                <a:pos x="86" y="69"/>
              </a:cxn>
              <a:cxn ang="0">
                <a:pos x="95" y="69"/>
              </a:cxn>
              <a:cxn ang="0">
                <a:pos x="95" y="51"/>
              </a:cxn>
              <a:cxn ang="0">
                <a:pos x="104" y="43"/>
              </a:cxn>
              <a:cxn ang="0">
                <a:pos x="26" y="0"/>
              </a:cxn>
              <a:cxn ang="0">
                <a:pos x="17" y="17"/>
              </a:cxn>
              <a:cxn ang="0">
                <a:pos x="17" y="34"/>
              </a:cxn>
              <a:cxn ang="0">
                <a:pos x="0" y="51"/>
              </a:cxn>
              <a:cxn ang="0">
                <a:pos x="9" y="60"/>
              </a:cxn>
              <a:cxn ang="0">
                <a:pos x="9" y="77"/>
              </a:cxn>
              <a:cxn ang="0">
                <a:pos x="9" y="94"/>
              </a:cxn>
              <a:cxn ang="0">
                <a:pos x="26" y="112"/>
              </a:cxn>
              <a:cxn ang="0">
                <a:pos x="35" y="120"/>
              </a:cxn>
              <a:cxn ang="0">
                <a:pos x="43" y="120"/>
              </a:cxn>
              <a:cxn ang="0">
                <a:pos x="60" y="138"/>
              </a:cxn>
              <a:cxn ang="0">
                <a:pos x="26" y="155"/>
              </a:cxn>
              <a:cxn ang="0">
                <a:pos x="9" y="181"/>
              </a:cxn>
            </a:cxnLst>
            <a:rect l="0" t="0" r="r" b="b"/>
            <a:pathLst>
              <a:path w="121" h="275">
                <a:moveTo>
                  <a:pt x="9" y="181"/>
                </a:moveTo>
                <a:lnTo>
                  <a:pt x="0" y="206"/>
                </a:lnTo>
                <a:lnTo>
                  <a:pt x="0" y="206"/>
                </a:lnTo>
                <a:lnTo>
                  <a:pt x="0" y="206"/>
                </a:lnTo>
                <a:lnTo>
                  <a:pt x="9" y="215"/>
                </a:lnTo>
                <a:lnTo>
                  <a:pt x="17" y="224"/>
                </a:lnTo>
                <a:lnTo>
                  <a:pt x="26" y="232"/>
                </a:lnTo>
                <a:lnTo>
                  <a:pt x="43" y="241"/>
                </a:lnTo>
                <a:lnTo>
                  <a:pt x="52" y="241"/>
                </a:lnTo>
                <a:lnTo>
                  <a:pt x="60" y="241"/>
                </a:lnTo>
                <a:lnTo>
                  <a:pt x="69" y="250"/>
                </a:lnTo>
                <a:lnTo>
                  <a:pt x="69" y="258"/>
                </a:lnTo>
                <a:lnTo>
                  <a:pt x="69" y="267"/>
                </a:lnTo>
                <a:lnTo>
                  <a:pt x="69" y="275"/>
                </a:lnTo>
                <a:lnTo>
                  <a:pt x="78" y="267"/>
                </a:lnTo>
                <a:lnTo>
                  <a:pt x="86" y="250"/>
                </a:lnTo>
                <a:lnTo>
                  <a:pt x="86" y="241"/>
                </a:lnTo>
                <a:lnTo>
                  <a:pt x="95" y="224"/>
                </a:lnTo>
                <a:lnTo>
                  <a:pt x="95" y="215"/>
                </a:lnTo>
                <a:lnTo>
                  <a:pt x="112" y="198"/>
                </a:lnTo>
                <a:lnTo>
                  <a:pt x="112" y="181"/>
                </a:lnTo>
                <a:lnTo>
                  <a:pt x="121" y="172"/>
                </a:lnTo>
                <a:lnTo>
                  <a:pt x="121" y="163"/>
                </a:lnTo>
                <a:lnTo>
                  <a:pt x="121" y="129"/>
                </a:lnTo>
                <a:lnTo>
                  <a:pt x="112" y="94"/>
                </a:lnTo>
                <a:lnTo>
                  <a:pt x="112" y="86"/>
                </a:lnTo>
                <a:lnTo>
                  <a:pt x="95" y="94"/>
                </a:lnTo>
                <a:lnTo>
                  <a:pt x="95" y="94"/>
                </a:lnTo>
                <a:lnTo>
                  <a:pt x="86" y="94"/>
                </a:lnTo>
                <a:lnTo>
                  <a:pt x="86" y="94"/>
                </a:lnTo>
                <a:lnTo>
                  <a:pt x="86" y="94"/>
                </a:lnTo>
                <a:lnTo>
                  <a:pt x="78" y="94"/>
                </a:lnTo>
                <a:lnTo>
                  <a:pt x="78" y="86"/>
                </a:lnTo>
                <a:lnTo>
                  <a:pt x="86" y="69"/>
                </a:lnTo>
                <a:lnTo>
                  <a:pt x="86" y="69"/>
                </a:lnTo>
                <a:lnTo>
                  <a:pt x="95" y="69"/>
                </a:lnTo>
                <a:lnTo>
                  <a:pt x="95" y="60"/>
                </a:lnTo>
                <a:lnTo>
                  <a:pt x="95" y="51"/>
                </a:lnTo>
                <a:lnTo>
                  <a:pt x="104" y="43"/>
                </a:lnTo>
                <a:lnTo>
                  <a:pt x="104" y="43"/>
                </a:lnTo>
                <a:lnTo>
                  <a:pt x="104" y="25"/>
                </a:lnTo>
                <a:lnTo>
                  <a:pt x="26" y="0"/>
                </a:lnTo>
                <a:lnTo>
                  <a:pt x="26" y="8"/>
                </a:lnTo>
                <a:lnTo>
                  <a:pt x="17" y="17"/>
                </a:lnTo>
                <a:lnTo>
                  <a:pt x="17" y="17"/>
                </a:lnTo>
                <a:lnTo>
                  <a:pt x="17" y="34"/>
                </a:lnTo>
                <a:lnTo>
                  <a:pt x="9" y="43"/>
                </a:lnTo>
                <a:lnTo>
                  <a:pt x="0" y="51"/>
                </a:lnTo>
                <a:lnTo>
                  <a:pt x="0" y="51"/>
                </a:lnTo>
                <a:lnTo>
                  <a:pt x="9" y="60"/>
                </a:lnTo>
                <a:lnTo>
                  <a:pt x="9" y="69"/>
                </a:lnTo>
                <a:lnTo>
                  <a:pt x="9" y="77"/>
                </a:lnTo>
                <a:lnTo>
                  <a:pt x="9" y="94"/>
                </a:lnTo>
                <a:lnTo>
                  <a:pt x="9" y="94"/>
                </a:lnTo>
                <a:lnTo>
                  <a:pt x="17" y="94"/>
                </a:lnTo>
                <a:lnTo>
                  <a:pt x="26" y="112"/>
                </a:lnTo>
                <a:lnTo>
                  <a:pt x="35" y="112"/>
                </a:lnTo>
                <a:lnTo>
                  <a:pt x="35" y="120"/>
                </a:lnTo>
                <a:lnTo>
                  <a:pt x="43" y="120"/>
                </a:lnTo>
                <a:lnTo>
                  <a:pt x="43" y="120"/>
                </a:lnTo>
                <a:lnTo>
                  <a:pt x="60" y="129"/>
                </a:lnTo>
                <a:lnTo>
                  <a:pt x="60" y="138"/>
                </a:lnTo>
                <a:lnTo>
                  <a:pt x="43" y="146"/>
                </a:lnTo>
                <a:lnTo>
                  <a:pt x="26" y="155"/>
                </a:lnTo>
                <a:lnTo>
                  <a:pt x="26" y="172"/>
                </a:lnTo>
                <a:lnTo>
                  <a:pt x="9" y="181"/>
                </a:lnTo>
                <a:close/>
              </a:path>
            </a:pathLst>
          </a:custGeom>
          <a:solidFill>
            <a:schemeClr val="tx1">
              <a:lumMod val="20000"/>
              <a:lumOff val="80000"/>
            </a:schemeClr>
          </a:solidFill>
          <a:ln w="9525" cap="flat" cmpd="sng">
            <a:solidFill>
              <a:srgbClr val="FFFFFF"/>
            </a:solidFill>
            <a:prstDash val="solid"/>
            <a:round/>
            <a:headEnd type="none" w="med" len="med"/>
            <a:tailEnd type="none" w="med" len="med"/>
          </a:ln>
          <a:effectLst/>
        </p:spPr>
        <p:txBody>
          <a:bodyPr vert="horz" wrap="squar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135342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13443" y="1662306"/>
            <a:ext cx="6879968" cy="3693466"/>
            <a:chOff x="598685" y="0"/>
            <a:chExt cx="8040414" cy="5962048"/>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3065"/>
            <a:stretch/>
          </p:blipFill>
          <p:spPr>
            <a:xfrm>
              <a:off x="598685" y="0"/>
              <a:ext cx="8040414" cy="5962048"/>
            </a:xfrm>
            <a:prstGeom prst="rect">
              <a:avLst/>
            </a:prstGeom>
          </p:spPr>
        </p:pic>
        <p:sp>
          <p:nvSpPr>
            <p:cNvPr id="9" name="Rectangle 8"/>
            <p:cNvSpPr/>
            <p:nvPr/>
          </p:nvSpPr>
          <p:spPr>
            <a:xfrm>
              <a:off x="2511807" y="1066800"/>
              <a:ext cx="4120386" cy="72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pPr>
              <a:spcAft>
                <a:spcPts val="600"/>
              </a:spcAft>
            </a:pPr>
            <a:r>
              <a:rPr lang="en-US" dirty="0"/>
              <a:t>Revenue Sharing Model</a:t>
            </a:r>
            <a:br>
              <a:rPr lang="en-US" dirty="0"/>
            </a:br>
            <a:r>
              <a:rPr lang="en-US" sz="1400" spc="200" dirty="0">
                <a:solidFill>
                  <a:schemeClr val="tx1"/>
                </a:solidFill>
              </a:rPr>
              <a:t>TURN SOLICITORS INTO SPONSORS TO </a:t>
            </a:r>
            <a:r>
              <a:rPr lang="en-US" sz="1400" b="1" spc="200" dirty="0">
                <a:solidFill>
                  <a:schemeClr val="tx1">
                    <a:lumMod val="75000"/>
                  </a:schemeClr>
                </a:solidFill>
              </a:rPr>
              <a:t>SAVE TIME</a:t>
            </a:r>
            <a:r>
              <a:rPr lang="en-US" sz="1400" spc="200" dirty="0">
                <a:solidFill>
                  <a:schemeClr val="tx1">
                    <a:lumMod val="75000"/>
                  </a:schemeClr>
                </a:solidFill>
              </a:rPr>
              <a:t> </a:t>
            </a:r>
            <a:r>
              <a:rPr lang="en-US" sz="1400" spc="200" dirty="0">
                <a:solidFill>
                  <a:schemeClr val="tx1"/>
                </a:solidFill>
              </a:rPr>
              <a:t>&amp; </a:t>
            </a:r>
            <a:r>
              <a:rPr lang="en-US" sz="1400" b="1" spc="200" dirty="0">
                <a:solidFill>
                  <a:schemeClr val="tx1">
                    <a:lumMod val="75000"/>
                  </a:schemeClr>
                </a:solidFill>
              </a:rPr>
              <a:t>EARN MONEY </a:t>
            </a:r>
            <a:endParaRPr lang="en-US" sz="1600" b="1" spc="200" dirty="0">
              <a:solidFill>
                <a:schemeClr val="tx1">
                  <a:lumMod val="75000"/>
                </a:schemeClr>
              </a:solidFill>
            </a:endParaRPr>
          </a:p>
        </p:txBody>
      </p:sp>
      <p:sp>
        <p:nvSpPr>
          <p:cNvPr id="5" name="Rectangle 4"/>
          <p:cNvSpPr/>
          <p:nvPr/>
        </p:nvSpPr>
        <p:spPr>
          <a:xfrm>
            <a:off x="8159262" y="6107723"/>
            <a:ext cx="984738" cy="75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 y="1780814"/>
            <a:ext cx="3543247" cy="580776"/>
            <a:chOff x="-1" y="189105"/>
            <a:chExt cx="3543247" cy="580776"/>
          </a:xfrm>
        </p:grpSpPr>
        <p:sp>
          <p:nvSpPr>
            <p:cNvPr id="24" name="Parallelogram 23"/>
            <p:cNvSpPr/>
            <p:nvPr/>
          </p:nvSpPr>
          <p:spPr>
            <a:xfrm rot="16200000" flipV="1">
              <a:off x="-1155" y="191785"/>
              <a:ext cx="579250" cy="576942"/>
            </a:xfrm>
            <a:prstGeom prst="parallelogram">
              <a:avLst>
                <a:gd name="adj" fmla="val 21226"/>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Chevron 11"/>
            <p:cNvSpPr/>
            <p:nvPr/>
          </p:nvSpPr>
          <p:spPr>
            <a:xfrm flipH="1">
              <a:off x="576940" y="189105"/>
              <a:ext cx="2966306" cy="457200"/>
            </a:xfrm>
            <a:custGeom>
              <a:avLst/>
              <a:gdLst/>
              <a:ahLst/>
              <a:cxnLst/>
              <a:rect l="l" t="t" r="r" b="b"/>
              <a:pathLst>
                <a:path w="1905000" h="484632">
                  <a:moveTo>
                    <a:pt x="0" y="0"/>
                  </a:moveTo>
                  <a:lnTo>
                    <a:pt x="1905000" y="0"/>
                  </a:lnTo>
                  <a:lnTo>
                    <a:pt x="1905000" y="484632"/>
                  </a:lnTo>
                  <a:lnTo>
                    <a:pt x="0" y="484632"/>
                  </a:lnTo>
                  <a:lnTo>
                    <a:pt x="140718" y="242316"/>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91429" tIns="45714" rIns="91429" bIns="45714" rtlCol="0" anchor="ctr"/>
            <a:lstStyle/>
            <a:p>
              <a:pPr algn="ctr"/>
              <a:endParaRPr lang="en-US" dirty="0">
                <a:solidFill>
                  <a:schemeClr val="tx1"/>
                </a:solidFill>
              </a:endParaRPr>
            </a:p>
          </p:txBody>
        </p:sp>
        <p:sp>
          <p:nvSpPr>
            <p:cNvPr id="26" name="TextBox 25"/>
            <p:cNvSpPr txBox="1"/>
            <p:nvPr/>
          </p:nvSpPr>
          <p:spPr>
            <a:xfrm flipH="1">
              <a:off x="977689" y="263817"/>
              <a:ext cx="2354356" cy="307777"/>
            </a:xfrm>
            <a:prstGeom prst="rect">
              <a:avLst/>
            </a:prstGeom>
            <a:noFill/>
          </p:spPr>
          <p:txBody>
            <a:bodyPr wrap="square" lIns="0" tIns="0" rIns="0" bIns="0" rtlCol="0" anchor="ctr">
              <a:spAutoFit/>
            </a:bodyPr>
            <a:lstStyle>
              <a:defPPr>
                <a:defRPr lang="en-US"/>
              </a:defPPr>
              <a:lvl1pPr>
                <a:defRPr sz="1200" i="1">
                  <a:solidFill>
                    <a:srgbClr val="FFFFFF"/>
                  </a:solidFill>
                  <a:latin typeface="Georgia"/>
                  <a:cs typeface="Georgia"/>
                </a:defRPr>
              </a:lvl1pPr>
            </a:lstStyle>
            <a:p>
              <a:pPr algn="ctr"/>
              <a:r>
                <a:rPr lang="en-US" sz="2000" b="1" i="0" dirty="0">
                  <a:latin typeface="+mn-lt"/>
                </a:rPr>
                <a:t>Generate Income</a:t>
              </a:r>
            </a:p>
          </p:txBody>
        </p:sp>
      </p:grpSp>
      <p:grpSp>
        <p:nvGrpSpPr>
          <p:cNvPr id="16" name="Group 15"/>
          <p:cNvGrpSpPr/>
          <p:nvPr/>
        </p:nvGrpSpPr>
        <p:grpSpPr>
          <a:xfrm>
            <a:off x="715341" y="1862439"/>
            <a:ext cx="298622" cy="293930"/>
            <a:chOff x="838200" y="381000"/>
            <a:chExt cx="2728913" cy="2686050"/>
          </a:xfrm>
          <a:solidFill>
            <a:schemeClr val="bg1"/>
          </a:solidFill>
        </p:grpSpPr>
        <p:sp>
          <p:nvSpPr>
            <p:cNvPr id="17" name="AutoShape 65"/>
            <p:cNvSpPr>
              <a:spLocks/>
            </p:cNvSpPr>
            <p:nvPr/>
          </p:nvSpPr>
          <p:spPr bwMode="auto">
            <a:xfrm>
              <a:off x="939800" y="381000"/>
              <a:ext cx="2627313" cy="1531938"/>
            </a:xfrm>
            <a:custGeom>
              <a:avLst/>
              <a:gdLst/>
              <a:ahLst/>
              <a:cxnLst/>
              <a:rect l="0" t="0" r="r" b="b"/>
              <a:pathLst>
                <a:path w="21472" h="21044">
                  <a:moveTo>
                    <a:pt x="3882" y="8409"/>
                  </a:moveTo>
                  <a:cubicBezTo>
                    <a:pt x="4356" y="9177"/>
                    <a:pt x="4818" y="9924"/>
                    <a:pt x="5279" y="10671"/>
                  </a:cubicBezTo>
                  <a:cubicBezTo>
                    <a:pt x="5327" y="10748"/>
                    <a:pt x="5393" y="10812"/>
                    <a:pt x="5417" y="10906"/>
                  </a:cubicBezTo>
                  <a:cubicBezTo>
                    <a:pt x="5465" y="11093"/>
                    <a:pt x="5549" y="11347"/>
                    <a:pt x="5508" y="11479"/>
                  </a:cubicBezTo>
                  <a:cubicBezTo>
                    <a:pt x="5459" y="11641"/>
                    <a:pt x="5296" y="11793"/>
                    <a:pt x="5180" y="11797"/>
                  </a:cubicBezTo>
                  <a:cubicBezTo>
                    <a:pt x="4384" y="11825"/>
                    <a:pt x="3588" y="11815"/>
                    <a:pt x="2792" y="11815"/>
                  </a:cubicBezTo>
                  <a:cubicBezTo>
                    <a:pt x="2004" y="11815"/>
                    <a:pt x="1217" y="11814"/>
                    <a:pt x="429" y="11811"/>
                  </a:cubicBezTo>
                  <a:cubicBezTo>
                    <a:pt x="98" y="11809"/>
                    <a:pt x="3" y="11651"/>
                    <a:pt x="3" y="11098"/>
                  </a:cubicBezTo>
                  <a:cubicBezTo>
                    <a:pt x="2" y="8518"/>
                    <a:pt x="2" y="5938"/>
                    <a:pt x="0" y="3357"/>
                  </a:cubicBezTo>
                  <a:cubicBezTo>
                    <a:pt x="0" y="3071"/>
                    <a:pt x="11" y="2805"/>
                    <a:pt x="200" y="2671"/>
                  </a:cubicBezTo>
                  <a:cubicBezTo>
                    <a:pt x="389" y="2536"/>
                    <a:pt x="495" y="2750"/>
                    <a:pt x="605" y="2934"/>
                  </a:cubicBezTo>
                  <a:cubicBezTo>
                    <a:pt x="1137" y="3818"/>
                    <a:pt x="1666" y="4705"/>
                    <a:pt x="2204" y="5604"/>
                  </a:cubicBezTo>
                  <a:cubicBezTo>
                    <a:pt x="2542" y="5116"/>
                    <a:pt x="2850" y="4639"/>
                    <a:pt x="3177" y="4204"/>
                  </a:cubicBezTo>
                  <a:cubicBezTo>
                    <a:pt x="5047" y="1720"/>
                    <a:pt x="7177" y="334"/>
                    <a:pt x="9570" y="47"/>
                  </a:cubicBezTo>
                  <a:cubicBezTo>
                    <a:pt x="14596" y="-554"/>
                    <a:pt x="19274" y="4585"/>
                    <a:pt x="20880" y="12485"/>
                  </a:cubicBezTo>
                  <a:cubicBezTo>
                    <a:pt x="21422" y="15153"/>
                    <a:pt x="21600" y="17883"/>
                    <a:pt x="21379" y="20679"/>
                  </a:cubicBezTo>
                  <a:cubicBezTo>
                    <a:pt x="21364" y="20878"/>
                    <a:pt x="21353" y="21046"/>
                    <a:pt x="21183" y="21043"/>
                  </a:cubicBezTo>
                  <a:cubicBezTo>
                    <a:pt x="20454" y="21031"/>
                    <a:pt x="19725" y="21038"/>
                    <a:pt x="18972" y="21038"/>
                  </a:cubicBezTo>
                  <a:cubicBezTo>
                    <a:pt x="19376" y="16970"/>
                    <a:pt x="18888" y="13248"/>
                    <a:pt x="17441" y="9915"/>
                  </a:cubicBezTo>
                  <a:cubicBezTo>
                    <a:pt x="16382" y="7475"/>
                    <a:pt x="14982" y="5750"/>
                    <a:pt x="13272" y="4734"/>
                  </a:cubicBezTo>
                  <a:cubicBezTo>
                    <a:pt x="9788" y="2664"/>
                    <a:pt x="6009" y="4666"/>
                    <a:pt x="3882" y="8409"/>
                  </a:cubicBezTo>
                  <a:close/>
                  <a:moveTo>
                    <a:pt x="3882" y="8409"/>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8" name="AutoShape 66"/>
            <p:cNvSpPr>
              <a:spLocks/>
            </p:cNvSpPr>
            <p:nvPr/>
          </p:nvSpPr>
          <p:spPr bwMode="auto">
            <a:xfrm>
              <a:off x="838200" y="1536700"/>
              <a:ext cx="2627313" cy="1530350"/>
            </a:xfrm>
            <a:custGeom>
              <a:avLst/>
              <a:gdLst/>
              <a:ahLst/>
              <a:cxnLst/>
              <a:rect l="0" t="0" r="r" b="b"/>
              <a:pathLst>
                <a:path w="21222" h="21352">
                  <a:moveTo>
                    <a:pt x="152" y="0"/>
                  </a:moveTo>
                  <a:cubicBezTo>
                    <a:pt x="919" y="0"/>
                    <a:pt x="1687" y="0"/>
                    <a:pt x="2457" y="0"/>
                  </a:cubicBezTo>
                  <a:cubicBezTo>
                    <a:pt x="1678" y="7984"/>
                    <a:pt x="4552" y="14092"/>
                    <a:pt x="7683" y="16280"/>
                  </a:cubicBezTo>
                  <a:cubicBezTo>
                    <a:pt x="11221" y="18752"/>
                    <a:pt x="15092" y="16867"/>
                    <a:pt x="17366" y="12865"/>
                  </a:cubicBezTo>
                  <a:cubicBezTo>
                    <a:pt x="17310" y="12759"/>
                    <a:pt x="17255" y="12646"/>
                    <a:pt x="17194" y="12542"/>
                  </a:cubicBezTo>
                  <a:cubicBezTo>
                    <a:pt x="16766" y="11810"/>
                    <a:pt x="16331" y="11090"/>
                    <a:pt x="15915" y="10340"/>
                  </a:cubicBezTo>
                  <a:cubicBezTo>
                    <a:pt x="15828" y="10183"/>
                    <a:pt x="15756" y="9905"/>
                    <a:pt x="15771" y="9702"/>
                  </a:cubicBezTo>
                  <a:cubicBezTo>
                    <a:pt x="15794" y="9391"/>
                    <a:pt x="15977" y="9357"/>
                    <a:pt x="16141" y="9357"/>
                  </a:cubicBezTo>
                  <a:cubicBezTo>
                    <a:pt x="17706" y="9359"/>
                    <a:pt x="19272" y="9357"/>
                    <a:pt x="20837" y="9360"/>
                  </a:cubicBezTo>
                  <a:cubicBezTo>
                    <a:pt x="21118" y="9361"/>
                    <a:pt x="21219" y="9537"/>
                    <a:pt x="21219" y="10023"/>
                  </a:cubicBezTo>
                  <a:cubicBezTo>
                    <a:pt x="21221" y="12673"/>
                    <a:pt x="21225" y="15323"/>
                    <a:pt x="21213" y="17973"/>
                  </a:cubicBezTo>
                  <a:cubicBezTo>
                    <a:pt x="21211" y="18195"/>
                    <a:pt x="21128" y="18487"/>
                    <a:pt x="21026" y="18622"/>
                  </a:cubicBezTo>
                  <a:cubicBezTo>
                    <a:pt x="20874" y="18824"/>
                    <a:pt x="20743" y="18584"/>
                    <a:pt x="20630" y="18391"/>
                  </a:cubicBezTo>
                  <a:cubicBezTo>
                    <a:pt x="20106" y="17490"/>
                    <a:pt x="19580" y="16591"/>
                    <a:pt x="19040" y="15665"/>
                  </a:cubicBezTo>
                  <a:cubicBezTo>
                    <a:pt x="16617" y="19614"/>
                    <a:pt x="13754" y="21600"/>
                    <a:pt x="10401" y="21327"/>
                  </a:cubicBezTo>
                  <a:cubicBezTo>
                    <a:pt x="7977" y="21129"/>
                    <a:pt x="5821" y="19662"/>
                    <a:pt x="3957" y="17021"/>
                  </a:cubicBezTo>
                  <a:cubicBezTo>
                    <a:pt x="367" y="11935"/>
                    <a:pt x="-375" y="4522"/>
                    <a:pt x="152" y="0"/>
                  </a:cubicBezTo>
                  <a:close/>
                  <a:moveTo>
                    <a:pt x="152" y="0"/>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9" name="AutoShape 67"/>
            <p:cNvSpPr>
              <a:spLocks/>
            </p:cNvSpPr>
            <p:nvPr/>
          </p:nvSpPr>
          <p:spPr bwMode="auto">
            <a:xfrm>
              <a:off x="1714500" y="863600"/>
              <a:ext cx="971550" cy="1725613"/>
            </a:xfrm>
            <a:custGeom>
              <a:avLst/>
              <a:gdLst/>
              <a:ahLst/>
              <a:cxnLst/>
              <a:rect l="0" t="0" r="r" b="b"/>
              <a:pathLst>
                <a:path w="21144" h="21595">
                  <a:moveTo>
                    <a:pt x="8482" y="19214"/>
                  </a:moveTo>
                  <a:cubicBezTo>
                    <a:pt x="5649" y="18925"/>
                    <a:pt x="3348" y="18201"/>
                    <a:pt x="1732" y="16907"/>
                  </a:cubicBezTo>
                  <a:cubicBezTo>
                    <a:pt x="1072" y="16377"/>
                    <a:pt x="641" y="15746"/>
                    <a:pt x="216" y="15137"/>
                  </a:cubicBezTo>
                  <a:cubicBezTo>
                    <a:pt x="-74" y="14719"/>
                    <a:pt x="354" y="14427"/>
                    <a:pt x="1158" y="14419"/>
                  </a:cubicBezTo>
                  <a:cubicBezTo>
                    <a:pt x="2394" y="14407"/>
                    <a:pt x="3632" y="14395"/>
                    <a:pt x="4865" y="14429"/>
                  </a:cubicBezTo>
                  <a:cubicBezTo>
                    <a:pt x="5176" y="14438"/>
                    <a:pt x="5601" y="14578"/>
                    <a:pt x="5756" y="14729"/>
                  </a:cubicBezTo>
                  <a:cubicBezTo>
                    <a:pt x="7065" y="16001"/>
                    <a:pt x="8887" y="16550"/>
                    <a:pt x="11469" y="16331"/>
                  </a:cubicBezTo>
                  <a:cubicBezTo>
                    <a:pt x="12346" y="16257"/>
                    <a:pt x="13234" y="16096"/>
                    <a:pt x="14031" y="15875"/>
                  </a:cubicBezTo>
                  <a:cubicBezTo>
                    <a:pt x="15125" y="15572"/>
                    <a:pt x="15683" y="15020"/>
                    <a:pt x="15618" y="14313"/>
                  </a:cubicBezTo>
                  <a:cubicBezTo>
                    <a:pt x="15555" y="13633"/>
                    <a:pt x="14835" y="13188"/>
                    <a:pt x="13776" y="12976"/>
                  </a:cubicBezTo>
                  <a:cubicBezTo>
                    <a:pt x="12305" y="12682"/>
                    <a:pt x="10795" y="12446"/>
                    <a:pt x="9286" y="12218"/>
                  </a:cubicBezTo>
                  <a:cubicBezTo>
                    <a:pt x="7089" y="11886"/>
                    <a:pt x="4910" y="11542"/>
                    <a:pt x="3009" y="10790"/>
                  </a:cubicBezTo>
                  <a:cubicBezTo>
                    <a:pt x="657" y="9857"/>
                    <a:pt x="-223" y="8564"/>
                    <a:pt x="48" y="6983"/>
                  </a:cubicBezTo>
                  <a:cubicBezTo>
                    <a:pt x="487" y="4414"/>
                    <a:pt x="3342" y="2740"/>
                    <a:pt x="7879" y="2384"/>
                  </a:cubicBezTo>
                  <a:cubicBezTo>
                    <a:pt x="8052" y="2370"/>
                    <a:pt x="8223" y="2346"/>
                    <a:pt x="8484" y="2316"/>
                  </a:cubicBezTo>
                  <a:cubicBezTo>
                    <a:pt x="8484" y="1795"/>
                    <a:pt x="8485" y="1274"/>
                    <a:pt x="8483" y="754"/>
                  </a:cubicBezTo>
                  <a:cubicBezTo>
                    <a:pt x="8481" y="175"/>
                    <a:pt x="8794" y="-2"/>
                    <a:pt x="9827" y="0"/>
                  </a:cubicBezTo>
                  <a:cubicBezTo>
                    <a:pt x="10378" y="1"/>
                    <a:pt x="10930" y="-1"/>
                    <a:pt x="11482" y="3"/>
                  </a:cubicBezTo>
                  <a:cubicBezTo>
                    <a:pt x="12348" y="9"/>
                    <a:pt x="12662" y="189"/>
                    <a:pt x="12668" y="691"/>
                  </a:cubicBezTo>
                  <a:cubicBezTo>
                    <a:pt x="12675" y="1239"/>
                    <a:pt x="12670" y="1788"/>
                    <a:pt x="12670" y="2338"/>
                  </a:cubicBezTo>
                  <a:cubicBezTo>
                    <a:pt x="13425" y="2413"/>
                    <a:pt x="14157" y="2440"/>
                    <a:pt x="14836" y="2561"/>
                  </a:cubicBezTo>
                  <a:cubicBezTo>
                    <a:pt x="18251" y="3170"/>
                    <a:pt x="20149" y="4569"/>
                    <a:pt x="20991" y="6478"/>
                  </a:cubicBezTo>
                  <a:cubicBezTo>
                    <a:pt x="21186" y="6918"/>
                    <a:pt x="20767" y="7167"/>
                    <a:pt x="19950" y="7171"/>
                  </a:cubicBezTo>
                  <a:cubicBezTo>
                    <a:pt x="18758" y="7177"/>
                    <a:pt x="17566" y="7171"/>
                    <a:pt x="16374" y="7173"/>
                  </a:cubicBezTo>
                  <a:cubicBezTo>
                    <a:pt x="15920" y="7175"/>
                    <a:pt x="15512" y="7112"/>
                    <a:pt x="15366" y="6845"/>
                  </a:cubicBezTo>
                  <a:cubicBezTo>
                    <a:pt x="14788" y="5785"/>
                    <a:pt x="13363" y="5377"/>
                    <a:pt x="11578" y="5261"/>
                  </a:cubicBezTo>
                  <a:cubicBezTo>
                    <a:pt x="10013" y="5160"/>
                    <a:pt x="8496" y="5253"/>
                    <a:pt x="7100" y="5713"/>
                  </a:cubicBezTo>
                  <a:cubicBezTo>
                    <a:pt x="6056" y="6057"/>
                    <a:pt x="5492" y="6566"/>
                    <a:pt x="5540" y="7253"/>
                  </a:cubicBezTo>
                  <a:cubicBezTo>
                    <a:pt x="5589" y="7931"/>
                    <a:pt x="6300" y="8391"/>
                    <a:pt x="7366" y="8595"/>
                  </a:cubicBezTo>
                  <a:cubicBezTo>
                    <a:pt x="9197" y="8946"/>
                    <a:pt x="11067" y="9235"/>
                    <a:pt x="12932" y="9527"/>
                  </a:cubicBezTo>
                  <a:cubicBezTo>
                    <a:pt x="14923" y="9838"/>
                    <a:pt x="16836" y="10234"/>
                    <a:pt x="18480" y="10969"/>
                  </a:cubicBezTo>
                  <a:cubicBezTo>
                    <a:pt x="20590" y="11912"/>
                    <a:pt x="21377" y="13146"/>
                    <a:pt x="21087" y="14645"/>
                  </a:cubicBezTo>
                  <a:cubicBezTo>
                    <a:pt x="20853" y="15851"/>
                    <a:pt x="20200" y="16937"/>
                    <a:pt x="18611" y="17790"/>
                  </a:cubicBezTo>
                  <a:cubicBezTo>
                    <a:pt x="17136" y="18581"/>
                    <a:pt x="15340" y="19007"/>
                    <a:pt x="13360" y="19177"/>
                  </a:cubicBezTo>
                  <a:cubicBezTo>
                    <a:pt x="12787" y="19227"/>
                    <a:pt x="12628" y="19345"/>
                    <a:pt x="12659" y="19655"/>
                  </a:cubicBezTo>
                  <a:cubicBezTo>
                    <a:pt x="12702" y="20091"/>
                    <a:pt x="12682" y="20530"/>
                    <a:pt x="12666" y="20968"/>
                  </a:cubicBezTo>
                  <a:cubicBezTo>
                    <a:pt x="12651" y="21380"/>
                    <a:pt x="12328" y="21574"/>
                    <a:pt x="11626" y="21586"/>
                  </a:cubicBezTo>
                  <a:cubicBezTo>
                    <a:pt x="10920" y="21598"/>
                    <a:pt x="10213" y="21598"/>
                    <a:pt x="9507" y="21585"/>
                  </a:cubicBezTo>
                  <a:cubicBezTo>
                    <a:pt x="8831" y="21573"/>
                    <a:pt x="8513" y="21384"/>
                    <a:pt x="8492" y="20995"/>
                  </a:cubicBezTo>
                  <a:cubicBezTo>
                    <a:pt x="8475" y="20695"/>
                    <a:pt x="8484" y="20394"/>
                    <a:pt x="8483" y="20094"/>
                  </a:cubicBezTo>
                  <a:cubicBezTo>
                    <a:pt x="8482" y="19808"/>
                    <a:pt x="8482" y="19523"/>
                    <a:pt x="8482" y="19214"/>
                  </a:cubicBezTo>
                  <a:close/>
                  <a:moveTo>
                    <a:pt x="8482" y="19214"/>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grpSp>
      <p:sp>
        <p:nvSpPr>
          <p:cNvPr id="20" name="Rectangle 19"/>
          <p:cNvSpPr/>
          <p:nvPr/>
        </p:nvSpPr>
        <p:spPr>
          <a:xfrm>
            <a:off x="0" y="5169626"/>
            <a:ext cx="9144000" cy="1714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1200"/>
              </a:spcAft>
            </a:pPr>
            <a:r>
              <a:rPr lang="en-US" dirty="0">
                <a:solidFill>
                  <a:schemeClr val="bg1"/>
                </a:solidFill>
              </a:rPr>
              <a:t>The Education Industry is nearly </a:t>
            </a:r>
            <a:r>
              <a:rPr lang="en-US" b="1" dirty="0">
                <a:solidFill>
                  <a:schemeClr val="bg1"/>
                </a:solidFill>
              </a:rPr>
              <a:t>one trillion dollars </a:t>
            </a:r>
            <a:br>
              <a:rPr lang="en-US" dirty="0">
                <a:solidFill>
                  <a:schemeClr val="bg1"/>
                </a:solidFill>
              </a:rPr>
            </a:br>
            <a:r>
              <a:rPr lang="en-US" dirty="0">
                <a:solidFill>
                  <a:schemeClr val="bg1"/>
                </a:solidFill>
              </a:rPr>
              <a:t>with </a:t>
            </a:r>
            <a:r>
              <a:rPr lang="en-US" b="1" dirty="0">
                <a:solidFill>
                  <a:schemeClr val="bg1"/>
                </a:solidFill>
              </a:rPr>
              <a:t>80 billion </a:t>
            </a:r>
            <a:r>
              <a:rPr lang="en-US" dirty="0">
                <a:solidFill>
                  <a:schemeClr val="bg1"/>
                </a:solidFill>
              </a:rPr>
              <a:t>going to Education Businesses.</a:t>
            </a:r>
          </a:p>
          <a:p>
            <a:pPr algn="ctr"/>
            <a:r>
              <a:rPr lang="en-US" sz="1600" spc="200" dirty="0">
                <a:solidFill>
                  <a:schemeClr val="bg1"/>
                </a:solidFill>
              </a:rPr>
              <a:t>IT’S TIME FOR SCHOOLS TO BENEFIT FINANCIALLY! </a:t>
            </a:r>
          </a:p>
        </p:txBody>
      </p:sp>
      <p:pic>
        <p:nvPicPr>
          <p:cNvPr id="21" name="Picture 20" descr="C:\Users\jsche\AppData\Local\Microsoft\Windows\INetCache\Content.Word\Screenshot 2017-06-06 21.38.45.png">
            <a:extLst>
              <a:ext uri="{FF2B5EF4-FFF2-40B4-BE49-F238E27FC236}">
                <a16:creationId xmlns:a16="http://schemas.microsoft.com/office/drawing/2014/main" id="{B49CA723-EAC8-4507-A483-D63CFE235761}"/>
              </a:ext>
            </a:extLst>
          </p:cNvPr>
          <p:cNvPicPr/>
          <p:nvPr/>
        </p:nvPicPr>
        <p:blipFill rotWithShape="1">
          <a:blip r:embed="rId3">
            <a:extLst>
              <a:ext uri="{28A0092B-C50C-407E-A947-70E740481C1C}">
                <a14:useLocalDpi xmlns:a14="http://schemas.microsoft.com/office/drawing/2010/main" val="0"/>
              </a:ext>
            </a:extLst>
          </a:blip>
          <a:srcRect l="8000" t="12255" r="10507" b="6974"/>
          <a:stretch/>
        </p:blipFill>
        <p:spPr bwMode="auto">
          <a:xfrm>
            <a:off x="2581275" y="2238014"/>
            <a:ext cx="3594882" cy="215663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8482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Aft>
                <a:spcPts val="600"/>
              </a:spcAft>
            </a:pPr>
            <a:r>
              <a:rPr lang="en-US" dirty="0"/>
              <a:t>Revenue Sharing Model</a:t>
            </a:r>
            <a:br>
              <a:rPr lang="en-US" dirty="0"/>
            </a:br>
            <a:r>
              <a:rPr lang="en-US" sz="1400" spc="200" dirty="0">
                <a:solidFill>
                  <a:schemeClr val="tx1"/>
                </a:solidFill>
              </a:rPr>
              <a:t>TURN SOLICITORS INTO SPONSORS TO </a:t>
            </a:r>
            <a:r>
              <a:rPr lang="en-US" sz="1400" b="1" spc="200" dirty="0">
                <a:solidFill>
                  <a:schemeClr val="tx1">
                    <a:lumMod val="75000"/>
                  </a:schemeClr>
                </a:solidFill>
              </a:rPr>
              <a:t>SAVE TIME</a:t>
            </a:r>
            <a:r>
              <a:rPr lang="en-US" sz="1400" spc="200" dirty="0">
                <a:solidFill>
                  <a:schemeClr val="tx1">
                    <a:lumMod val="75000"/>
                  </a:schemeClr>
                </a:solidFill>
              </a:rPr>
              <a:t> </a:t>
            </a:r>
            <a:r>
              <a:rPr lang="en-US" sz="1400" spc="200" dirty="0">
                <a:solidFill>
                  <a:schemeClr val="tx1"/>
                </a:solidFill>
              </a:rPr>
              <a:t>&amp; </a:t>
            </a:r>
            <a:r>
              <a:rPr lang="en-US" sz="1400" b="1" spc="200" dirty="0">
                <a:solidFill>
                  <a:schemeClr val="tx1">
                    <a:lumMod val="75000"/>
                  </a:schemeClr>
                </a:solidFill>
              </a:rPr>
              <a:t>EARN MONEY </a:t>
            </a:r>
            <a:endParaRPr lang="en-US" sz="1600" b="1" spc="200" dirty="0">
              <a:solidFill>
                <a:schemeClr val="tx1">
                  <a:lumMod val="75000"/>
                </a:schemeClr>
              </a:solidFill>
            </a:endParaRPr>
          </a:p>
        </p:txBody>
      </p:sp>
      <p:sp>
        <p:nvSpPr>
          <p:cNvPr id="5" name="Rectangle 4"/>
          <p:cNvSpPr/>
          <p:nvPr/>
        </p:nvSpPr>
        <p:spPr>
          <a:xfrm>
            <a:off x="8159262" y="6107723"/>
            <a:ext cx="984738" cy="75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715341" y="1862439"/>
            <a:ext cx="298622" cy="293930"/>
            <a:chOff x="838200" y="381000"/>
            <a:chExt cx="2728913" cy="2686050"/>
          </a:xfrm>
          <a:solidFill>
            <a:schemeClr val="bg1"/>
          </a:solidFill>
        </p:grpSpPr>
        <p:sp>
          <p:nvSpPr>
            <p:cNvPr id="17" name="AutoShape 65"/>
            <p:cNvSpPr>
              <a:spLocks/>
            </p:cNvSpPr>
            <p:nvPr/>
          </p:nvSpPr>
          <p:spPr bwMode="auto">
            <a:xfrm>
              <a:off x="939800" y="381000"/>
              <a:ext cx="2627313" cy="1531938"/>
            </a:xfrm>
            <a:custGeom>
              <a:avLst/>
              <a:gdLst/>
              <a:ahLst/>
              <a:cxnLst/>
              <a:rect l="0" t="0" r="r" b="b"/>
              <a:pathLst>
                <a:path w="21472" h="21044">
                  <a:moveTo>
                    <a:pt x="3882" y="8409"/>
                  </a:moveTo>
                  <a:cubicBezTo>
                    <a:pt x="4356" y="9177"/>
                    <a:pt x="4818" y="9924"/>
                    <a:pt x="5279" y="10671"/>
                  </a:cubicBezTo>
                  <a:cubicBezTo>
                    <a:pt x="5327" y="10748"/>
                    <a:pt x="5393" y="10812"/>
                    <a:pt x="5417" y="10906"/>
                  </a:cubicBezTo>
                  <a:cubicBezTo>
                    <a:pt x="5465" y="11093"/>
                    <a:pt x="5549" y="11347"/>
                    <a:pt x="5508" y="11479"/>
                  </a:cubicBezTo>
                  <a:cubicBezTo>
                    <a:pt x="5459" y="11641"/>
                    <a:pt x="5296" y="11793"/>
                    <a:pt x="5180" y="11797"/>
                  </a:cubicBezTo>
                  <a:cubicBezTo>
                    <a:pt x="4384" y="11825"/>
                    <a:pt x="3588" y="11815"/>
                    <a:pt x="2792" y="11815"/>
                  </a:cubicBezTo>
                  <a:cubicBezTo>
                    <a:pt x="2004" y="11815"/>
                    <a:pt x="1217" y="11814"/>
                    <a:pt x="429" y="11811"/>
                  </a:cubicBezTo>
                  <a:cubicBezTo>
                    <a:pt x="98" y="11809"/>
                    <a:pt x="3" y="11651"/>
                    <a:pt x="3" y="11098"/>
                  </a:cubicBezTo>
                  <a:cubicBezTo>
                    <a:pt x="2" y="8518"/>
                    <a:pt x="2" y="5938"/>
                    <a:pt x="0" y="3357"/>
                  </a:cubicBezTo>
                  <a:cubicBezTo>
                    <a:pt x="0" y="3071"/>
                    <a:pt x="11" y="2805"/>
                    <a:pt x="200" y="2671"/>
                  </a:cubicBezTo>
                  <a:cubicBezTo>
                    <a:pt x="389" y="2536"/>
                    <a:pt x="495" y="2750"/>
                    <a:pt x="605" y="2934"/>
                  </a:cubicBezTo>
                  <a:cubicBezTo>
                    <a:pt x="1137" y="3818"/>
                    <a:pt x="1666" y="4705"/>
                    <a:pt x="2204" y="5604"/>
                  </a:cubicBezTo>
                  <a:cubicBezTo>
                    <a:pt x="2542" y="5116"/>
                    <a:pt x="2850" y="4639"/>
                    <a:pt x="3177" y="4204"/>
                  </a:cubicBezTo>
                  <a:cubicBezTo>
                    <a:pt x="5047" y="1720"/>
                    <a:pt x="7177" y="334"/>
                    <a:pt x="9570" y="47"/>
                  </a:cubicBezTo>
                  <a:cubicBezTo>
                    <a:pt x="14596" y="-554"/>
                    <a:pt x="19274" y="4585"/>
                    <a:pt x="20880" y="12485"/>
                  </a:cubicBezTo>
                  <a:cubicBezTo>
                    <a:pt x="21422" y="15153"/>
                    <a:pt x="21600" y="17883"/>
                    <a:pt x="21379" y="20679"/>
                  </a:cubicBezTo>
                  <a:cubicBezTo>
                    <a:pt x="21364" y="20878"/>
                    <a:pt x="21353" y="21046"/>
                    <a:pt x="21183" y="21043"/>
                  </a:cubicBezTo>
                  <a:cubicBezTo>
                    <a:pt x="20454" y="21031"/>
                    <a:pt x="19725" y="21038"/>
                    <a:pt x="18972" y="21038"/>
                  </a:cubicBezTo>
                  <a:cubicBezTo>
                    <a:pt x="19376" y="16970"/>
                    <a:pt x="18888" y="13248"/>
                    <a:pt x="17441" y="9915"/>
                  </a:cubicBezTo>
                  <a:cubicBezTo>
                    <a:pt x="16382" y="7475"/>
                    <a:pt x="14982" y="5750"/>
                    <a:pt x="13272" y="4734"/>
                  </a:cubicBezTo>
                  <a:cubicBezTo>
                    <a:pt x="9788" y="2664"/>
                    <a:pt x="6009" y="4666"/>
                    <a:pt x="3882" y="8409"/>
                  </a:cubicBezTo>
                  <a:close/>
                  <a:moveTo>
                    <a:pt x="3882" y="8409"/>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8" name="AutoShape 66"/>
            <p:cNvSpPr>
              <a:spLocks/>
            </p:cNvSpPr>
            <p:nvPr/>
          </p:nvSpPr>
          <p:spPr bwMode="auto">
            <a:xfrm>
              <a:off x="838200" y="1536700"/>
              <a:ext cx="2627313" cy="1530350"/>
            </a:xfrm>
            <a:custGeom>
              <a:avLst/>
              <a:gdLst/>
              <a:ahLst/>
              <a:cxnLst/>
              <a:rect l="0" t="0" r="r" b="b"/>
              <a:pathLst>
                <a:path w="21222" h="21352">
                  <a:moveTo>
                    <a:pt x="152" y="0"/>
                  </a:moveTo>
                  <a:cubicBezTo>
                    <a:pt x="919" y="0"/>
                    <a:pt x="1687" y="0"/>
                    <a:pt x="2457" y="0"/>
                  </a:cubicBezTo>
                  <a:cubicBezTo>
                    <a:pt x="1678" y="7984"/>
                    <a:pt x="4552" y="14092"/>
                    <a:pt x="7683" y="16280"/>
                  </a:cubicBezTo>
                  <a:cubicBezTo>
                    <a:pt x="11221" y="18752"/>
                    <a:pt x="15092" y="16867"/>
                    <a:pt x="17366" y="12865"/>
                  </a:cubicBezTo>
                  <a:cubicBezTo>
                    <a:pt x="17310" y="12759"/>
                    <a:pt x="17255" y="12646"/>
                    <a:pt x="17194" y="12542"/>
                  </a:cubicBezTo>
                  <a:cubicBezTo>
                    <a:pt x="16766" y="11810"/>
                    <a:pt x="16331" y="11090"/>
                    <a:pt x="15915" y="10340"/>
                  </a:cubicBezTo>
                  <a:cubicBezTo>
                    <a:pt x="15828" y="10183"/>
                    <a:pt x="15756" y="9905"/>
                    <a:pt x="15771" y="9702"/>
                  </a:cubicBezTo>
                  <a:cubicBezTo>
                    <a:pt x="15794" y="9391"/>
                    <a:pt x="15977" y="9357"/>
                    <a:pt x="16141" y="9357"/>
                  </a:cubicBezTo>
                  <a:cubicBezTo>
                    <a:pt x="17706" y="9359"/>
                    <a:pt x="19272" y="9357"/>
                    <a:pt x="20837" y="9360"/>
                  </a:cubicBezTo>
                  <a:cubicBezTo>
                    <a:pt x="21118" y="9361"/>
                    <a:pt x="21219" y="9537"/>
                    <a:pt x="21219" y="10023"/>
                  </a:cubicBezTo>
                  <a:cubicBezTo>
                    <a:pt x="21221" y="12673"/>
                    <a:pt x="21225" y="15323"/>
                    <a:pt x="21213" y="17973"/>
                  </a:cubicBezTo>
                  <a:cubicBezTo>
                    <a:pt x="21211" y="18195"/>
                    <a:pt x="21128" y="18487"/>
                    <a:pt x="21026" y="18622"/>
                  </a:cubicBezTo>
                  <a:cubicBezTo>
                    <a:pt x="20874" y="18824"/>
                    <a:pt x="20743" y="18584"/>
                    <a:pt x="20630" y="18391"/>
                  </a:cubicBezTo>
                  <a:cubicBezTo>
                    <a:pt x="20106" y="17490"/>
                    <a:pt x="19580" y="16591"/>
                    <a:pt x="19040" y="15665"/>
                  </a:cubicBezTo>
                  <a:cubicBezTo>
                    <a:pt x="16617" y="19614"/>
                    <a:pt x="13754" y="21600"/>
                    <a:pt x="10401" y="21327"/>
                  </a:cubicBezTo>
                  <a:cubicBezTo>
                    <a:pt x="7977" y="21129"/>
                    <a:pt x="5821" y="19662"/>
                    <a:pt x="3957" y="17021"/>
                  </a:cubicBezTo>
                  <a:cubicBezTo>
                    <a:pt x="367" y="11935"/>
                    <a:pt x="-375" y="4522"/>
                    <a:pt x="152" y="0"/>
                  </a:cubicBezTo>
                  <a:close/>
                  <a:moveTo>
                    <a:pt x="152" y="0"/>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9" name="AutoShape 67"/>
            <p:cNvSpPr>
              <a:spLocks/>
            </p:cNvSpPr>
            <p:nvPr/>
          </p:nvSpPr>
          <p:spPr bwMode="auto">
            <a:xfrm>
              <a:off x="1714500" y="863600"/>
              <a:ext cx="971550" cy="1725613"/>
            </a:xfrm>
            <a:custGeom>
              <a:avLst/>
              <a:gdLst/>
              <a:ahLst/>
              <a:cxnLst/>
              <a:rect l="0" t="0" r="r" b="b"/>
              <a:pathLst>
                <a:path w="21144" h="21595">
                  <a:moveTo>
                    <a:pt x="8482" y="19214"/>
                  </a:moveTo>
                  <a:cubicBezTo>
                    <a:pt x="5649" y="18925"/>
                    <a:pt x="3348" y="18201"/>
                    <a:pt x="1732" y="16907"/>
                  </a:cubicBezTo>
                  <a:cubicBezTo>
                    <a:pt x="1072" y="16377"/>
                    <a:pt x="641" y="15746"/>
                    <a:pt x="216" y="15137"/>
                  </a:cubicBezTo>
                  <a:cubicBezTo>
                    <a:pt x="-74" y="14719"/>
                    <a:pt x="354" y="14427"/>
                    <a:pt x="1158" y="14419"/>
                  </a:cubicBezTo>
                  <a:cubicBezTo>
                    <a:pt x="2394" y="14407"/>
                    <a:pt x="3632" y="14395"/>
                    <a:pt x="4865" y="14429"/>
                  </a:cubicBezTo>
                  <a:cubicBezTo>
                    <a:pt x="5176" y="14438"/>
                    <a:pt x="5601" y="14578"/>
                    <a:pt x="5756" y="14729"/>
                  </a:cubicBezTo>
                  <a:cubicBezTo>
                    <a:pt x="7065" y="16001"/>
                    <a:pt x="8887" y="16550"/>
                    <a:pt x="11469" y="16331"/>
                  </a:cubicBezTo>
                  <a:cubicBezTo>
                    <a:pt x="12346" y="16257"/>
                    <a:pt x="13234" y="16096"/>
                    <a:pt x="14031" y="15875"/>
                  </a:cubicBezTo>
                  <a:cubicBezTo>
                    <a:pt x="15125" y="15572"/>
                    <a:pt x="15683" y="15020"/>
                    <a:pt x="15618" y="14313"/>
                  </a:cubicBezTo>
                  <a:cubicBezTo>
                    <a:pt x="15555" y="13633"/>
                    <a:pt x="14835" y="13188"/>
                    <a:pt x="13776" y="12976"/>
                  </a:cubicBezTo>
                  <a:cubicBezTo>
                    <a:pt x="12305" y="12682"/>
                    <a:pt x="10795" y="12446"/>
                    <a:pt x="9286" y="12218"/>
                  </a:cubicBezTo>
                  <a:cubicBezTo>
                    <a:pt x="7089" y="11886"/>
                    <a:pt x="4910" y="11542"/>
                    <a:pt x="3009" y="10790"/>
                  </a:cubicBezTo>
                  <a:cubicBezTo>
                    <a:pt x="657" y="9857"/>
                    <a:pt x="-223" y="8564"/>
                    <a:pt x="48" y="6983"/>
                  </a:cubicBezTo>
                  <a:cubicBezTo>
                    <a:pt x="487" y="4414"/>
                    <a:pt x="3342" y="2740"/>
                    <a:pt x="7879" y="2384"/>
                  </a:cubicBezTo>
                  <a:cubicBezTo>
                    <a:pt x="8052" y="2370"/>
                    <a:pt x="8223" y="2346"/>
                    <a:pt x="8484" y="2316"/>
                  </a:cubicBezTo>
                  <a:cubicBezTo>
                    <a:pt x="8484" y="1795"/>
                    <a:pt x="8485" y="1274"/>
                    <a:pt x="8483" y="754"/>
                  </a:cubicBezTo>
                  <a:cubicBezTo>
                    <a:pt x="8481" y="175"/>
                    <a:pt x="8794" y="-2"/>
                    <a:pt x="9827" y="0"/>
                  </a:cubicBezTo>
                  <a:cubicBezTo>
                    <a:pt x="10378" y="1"/>
                    <a:pt x="10930" y="-1"/>
                    <a:pt x="11482" y="3"/>
                  </a:cubicBezTo>
                  <a:cubicBezTo>
                    <a:pt x="12348" y="9"/>
                    <a:pt x="12662" y="189"/>
                    <a:pt x="12668" y="691"/>
                  </a:cubicBezTo>
                  <a:cubicBezTo>
                    <a:pt x="12675" y="1239"/>
                    <a:pt x="12670" y="1788"/>
                    <a:pt x="12670" y="2338"/>
                  </a:cubicBezTo>
                  <a:cubicBezTo>
                    <a:pt x="13425" y="2413"/>
                    <a:pt x="14157" y="2440"/>
                    <a:pt x="14836" y="2561"/>
                  </a:cubicBezTo>
                  <a:cubicBezTo>
                    <a:pt x="18251" y="3170"/>
                    <a:pt x="20149" y="4569"/>
                    <a:pt x="20991" y="6478"/>
                  </a:cubicBezTo>
                  <a:cubicBezTo>
                    <a:pt x="21186" y="6918"/>
                    <a:pt x="20767" y="7167"/>
                    <a:pt x="19950" y="7171"/>
                  </a:cubicBezTo>
                  <a:cubicBezTo>
                    <a:pt x="18758" y="7177"/>
                    <a:pt x="17566" y="7171"/>
                    <a:pt x="16374" y="7173"/>
                  </a:cubicBezTo>
                  <a:cubicBezTo>
                    <a:pt x="15920" y="7175"/>
                    <a:pt x="15512" y="7112"/>
                    <a:pt x="15366" y="6845"/>
                  </a:cubicBezTo>
                  <a:cubicBezTo>
                    <a:pt x="14788" y="5785"/>
                    <a:pt x="13363" y="5377"/>
                    <a:pt x="11578" y="5261"/>
                  </a:cubicBezTo>
                  <a:cubicBezTo>
                    <a:pt x="10013" y="5160"/>
                    <a:pt x="8496" y="5253"/>
                    <a:pt x="7100" y="5713"/>
                  </a:cubicBezTo>
                  <a:cubicBezTo>
                    <a:pt x="6056" y="6057"/>
                    <a:pt x="5492" y="6566"/>
                    <a:pt x="5540" y="7253"/>
                  </a:cubicBezTo>
                  <a:cubicBezTo>
                    <a:pt x="5589" y="7931"/>
                    <a:pt x="6300" y="8391"/>
                    <a:pt x="7366" y="8595"/>
                  </a:cubicBezTo>
                  <a:cubicBezTo>
                    <a:pt x="9197" y="8946"/>
                    <a:pt x="11067" y="9235"/>
                    <a:pt x="12932" y="9527"/>
                  </a:cubicBezTo>
                  <a:cubicBezTo>
                    <a:pt x="14923" y="9838"/>
                    <a:pt x="16836" y="10234"/>
                    <a:pt x="18480" y="10969"/>
                  </a:cubicBezTo>
                  <a:cubicBezTo>
                    <a:pt x="20590" y="11912"/>
                    <a:pt x="21377" y="13146"/>
                    <a:pt x="21087" y="14645"/>
                  </a:cubicBezTo>
                  <a:cubicBezTo>
                    <a:pt x="20853" y="15851"/>
                    <a:pt x="20200" y="16937"/>
                    <a:pt x="18611" y="17790"/>
                  </a:cubicBezTo>
                  <a:cubicBezTo>
                    <a:pt x="17136" y="18581"/>
                    <a:pt x="15340" y="19007"/>
                    <a:pt x="13360" y="19177"/>
                  </a:cubicBezTo>
                  <a:cubicBezTo>
                    <a:pt x="12787" y="19227"/>
                    <a:pt x="12628" y="19345"/>
                    <a:pt x="12659" y="19655"/>
                  </a:cubicBezTo>
                  <a:cubicBezTo>
                    <a:pt x="12702" y="20091"/>
                    <a:pt x="12682" y="20530"/>
                    <a:pt x="12666" y="20968"/>
                  </a:cubicBezTo>
                  <a:cubicBezTo>
                    <a:pt x="12651" y="21380"/>
                    <a:pt x="12328" y="21574"/>
                    <a:pt x="11626" y="21586"/>
                  </a:cubicBezTo>
                  <a:cubicBezTo>
                    <a:pt x="10920" y="21598"/>
                    <a:pt x="10213" y="21598"/>
                    <a:pt x="9507" y="21585"/>
                  </a:cubicBezTo>
                  <a:cubicBezTo>
                    <a:pt x="8831" y="21573"/>
                    <a:pt x="8513" y="21384"/>
                    <a:pt x="8492" y="20995"/>
                  </a:cubicBezTo>
                  <a:cubicBezTo>
                    <a:pt x="8475" y="20695"/>
                    <a:pt x="8484" y="20394"/>
                    <a:pt x="8483" y="20094"/>
                  </a:cubicBezTo>
                  <a:cubicBezTo>
                    <a:pt x="8482" y="19808"/>
                    <a:pt x="8482" y="19523"/>
                    <a:pt x="8482" y="19214"/>
                  </a:cubicBezTo>
                  <a:close/>
                  <a:moveTo>
                    <a:pt x="8482" y="19214"/>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grpSp>
      <p:pic>
        <p:nvPicPr>
          <p:cNvPr id="21" name="Picture 20" descr="C:\Users\jsche\AppData\Local\Microsoft\Windows\INetCacheContent.Word\Screenshot 2016-10-05 10.28.20.png"/>
          <p:cNvPicPr/>
          <p:nvPr/>
        </p:nvPicPr>
        <p:blipFill rotWithShape="1">
          <a:blip r:embed="rId2">
            <a:extLst>
              <a:ext uri="{28A0092B-C50C-407E-A947-70E740481C1C}">
                <a14:useLocalDpi xmlns:a14="http://schemas.microsoft.com/office/drawing/2010/main" val="0"/>
              </a:ext>
            </a:extLst>
          </a:blip>
          <a:srcRect l="16985" t="13131" r="19866" b="18350"/>
          <a:stretch/>
        </p:blipFill>
        <p:spPr bwMode="auto">
          <a:xfrm>
            <a:off x="618309" y="1463040"/>
            <a:ext cx="7942217" cy="5172891"/>
          </a:xfrm>
          <a:prstGeom prst="rect">
            <a:avLst/>
          </a:prstGeom>
          <a:noFill/>
          <a:ln>
            <a:noFill/>
          </a:ln>
          <a:extLst>
            <a:ext uri="{53640926-AAD7-44D8-BBD7-CCE9431645EC}">
              <a14:shadowObscured xmlns:a14="http://schemas.microsoft.com/office/drawing/2010/main"/>
            </a:ext>
          </a:extLst>
        </p:spPr>
      </p:pic>
      <p:pic>
        <p:nvPicPr>
          <p:cNvPr id="10" name="Picture 9" descr="C:\Users\jsche\AppData\Local\Microsoft\Windows\INetCache\Content.Word\Screenshot 2017-06-10 16.54.23.png">
            <a:extLst>
              <a:ext uri="{FF2B5EF4-FFF2-40B4-BE49-F238E27FC236}">
                <a16:creationId xmlns:a16="http://schemas.microsoft.com/office/drawing/2014/main" id="{8227E5AC-A1A6-4DD8-AC54-89649F25BE42}"/>
              </a:ext>
            </a:extLst>
          </p:cNvPr>
          <p:cNvPicPr/>
          <p:nvPr/>
        </p:nvPicPr>
        <p:blipFill rotWithShape="1">
          <a:blip r:embed="rId3">
            <a:extLst>
              <a:ext uri="{28A0092B-C50C-407E-A947-70E740481C1C}">
                <a14:useLocalDpi xmlns:a14="http://schemas.microsoft.com/office/drawing/2010/main" val="0"/>
              </a:ext>
            </a:extLst>
          </a:blip>
          <a:srcRect l="9635" t="63265" r="43910" b="3658"/>
          <a:stretch/>
        </p:blipFill>
        <p:spPr bwMode="auto">
          <a:xfrm>
            <a:off x="811234" y="4339590"/>
            <a:ext cx="3882686" cy="166932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2693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13065"/>
          <a:stretch/>
        </p:blipFill>
        <p:spPr>
          <a:xfrm>
            <a:off x="1060170" y="1171303"/>
            <a:ext cx="6871259" cy="3893762"/>
          </a:xfrm>
          <a:prstGeom prst="rect">
            <a:avLst/>
          </a:prstGeom>
        </p:spPr>
      </p:pic>
      <p:sp>
        <p:nvSpPr>
          <p:cNvPr id="2" name="Title 1"/>
          <p:cNvSpPr>
            <a:spLocks noGrp="1"/>
          </p:cNvSpPr>
          <p:nvPr>
            <p:ph type="title"/>
          </p:nvPr>
        </p:nvSpPr>
        <p:spPr/>
        <p:txBody>
          <a:bodyPr/>
          <a:lstStyle/>
          <a:p>
            <a:r>
              <a:rPr lang="en-US" dirty="0"/>
              <a:t>Developed by Jared Scherz, Ph.D., M.Ed.</a:t>
            </a:r>
            <a:br>
              <a:rPr lang="en-US" dirty="0"/>
            </a:br>
            <a:r>
              <a:rPr lang="en-US" sz="1600" spc="200" dirty="0">
                <a:solidFill>
                  <a:schemeClr val="tx1"/>
                </a:solidFill>
              </a:rPr>
              <a:t>NATIONAL </a:t>
            </a:r>
            <a:r>
              <a:rPr lang="en-US" sz="1600" b="1" spc="200" dirty="0">
                <a:solidFill>
                  <a:schemeClr val="tx1">
                    <a:lumMod val="75000"/>
                  </a:schemeClr>
                </a:solidFill>
              </a:rPr>
              <a:t>EXPERT</a:t>
            </a:r>
            <a:r>
              <a:rPr lang="en-US" sz="1600" spc="200" dirty="0">
                <a:solidFill>
                  <a:schemeClr val="tx1"/>
                </a:solidFill>
              </a:rPr>
              <a:t> ON SCHOOLS</a:t>
            </a:r>
          </a:p>
        </p:txBody>
      </p:sp>
      <p:sp>
        <p:nvSpPr>
          <p:cNvPr id="5" name="Rectangle 4"/>
          <p:cNvSpPr/>
          <p:nvPr/>
        </p:nvSpPr>
        <p:spPr>
          <a:xfrm>
            <a:off x="8159262" y="6107723"/>
            <a:ext cx="984738" cy="7502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t="28713" b="28713"/>
          <a:stretch/>
        </p:blipFill>
        <p:spPr>
          <a:xfrm>
            <a:off x="2971800" y="5829597"/>
            <a:ext cx="3048000" cy="648232"/>
          </a:xfrm>
          <a:prstGeom prst="rect">
            <a:avLst/>
          </a:prstGeom>
        </p:spPr>
      </p:pic>
      <p:pic>
        <p:nvPicPr>
          <p:cNvPr id="15" name="Picture 14"/>
          <p:cNvPicPr/>
          <p:nvPr/>
        </p:nvPicPr>
        <p:blipFill rotWithShape="1">
          <a:blip r:embed="rId4"/>
          <a:srcRect l="11535" t="17662" r="20628" b="30293"/>
          <a:stretch/>
        </p:blipFill>
        <p:spPr bwMode="auto">
          <a:xfrm>
            <a:off x="2722632" y="1927159"/>
            <a:ext cx="3546333" cy="1977844"/>
          </a:xfrm>
          <a:prstGeom prst="rect">
            <a:avLst/>
          </a:prstGeom>
          <a:noFill/>
          <a:ln>
            <a:noFill/>
          </a:ln>
          <a:extLst>
            <a:ext uri="{53640926-AAD7-44D8-BBD7-CCE9431645EC}">
              <a14:shadowObscured xmlns:a14="http://schemas.microsoft.com/office/drawing/2010/main"/>
            </a:ext>
          </a:extLst>
        </p:spPr>
      </p:pic>
      <p:sp>
        <p:nvSpPr>
          <p:cNvPr id="4" name="TextBox 3"/>
          <p:cNvSpPr txBox="1"/>
          <p:nvPr/>
        </p:nvSpPr>
        <p:spPr>
          <a:xfrm>
            <a:off x="2971800" y="4580709"/>
            <a:ext cx="3048000" cy="984885"/>
          </a:xfrm>
          <a:prstGeom prst="rect">
            <a:avLst/>
          </a:prstGeom>
          <a:noFill/>
        </p:spPr>
        <p:txBody>
          <a:bodyPr wrap="square" lIns="0" tIns="0" rIns="0" bIns="0" rtlCol="0">
            <a:spAutoFit/>
          </a:bodyPr>
          <a:lstStyle/>
          <a:p>
            <a:pPr algn="ctr"/>
            <a:r>
              <a:rPr lang="en-US" sz="1600" dirty="0"/>
              <a:t>A psychologist, author and former school guidance counselor with 25+ years of supporting educators</a:t>
            </a:r>
          </a:p>
        </p:txBody>
      </p:sp>
    </p:spTree>
    <p:extLst>
      <p:ext uri="{BB962C8B-B14F-4D97-AF65-F5344CB8AC3E}">
        <p14:creationId xmlns:p14="http://schemas.microsoft.com/office/powerpoint/2010/main" val="101227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2214" y="131353"/>
            <a:ext cx="3266658" cy="1631798"/>
          </a:xfrm>
          <a:prstGeom prst="rect">
            <a:avLst/>
          </a:prstGeom>
        </p:spPr>
      </p:pic>
      <p:sp>
        <p:nvSpPr>
          <p:cNvPr id="3" name="TextBox 2"/>
          <p:cNvSpPr txBox="1"/>
          <p:nvPr/>
        </p:nvSpPr>
        <p:spPr>
          <a:xfrm>
            <a:off x="3135086" y="1763151"/>
            <a:ext cx="2960914" cy="276999"/>
          </a:xfrm>
          <a:prstGeom prst="rect">
            <a:avLst/>
          </a:prstGeom>
          <a:noFill/>
        </p:spPr>
        <p:txBody>
          <a:bodyPr wrap="square" lIns="0" tIns="0" rIns="0" bIns="0" rtlCol="0">
            <a:spAutoFit/>
          </a:bodyPr>
          <a:lstStyle/>
          <a:p>
            <a:pPr algn="ctr"/>
            <a:r>
              <a:rPr lang="en-US" dirty="0"/>
              <a:t>Live Well. Teach Well</a:t>
            </a:r>
          </a:p>
        </p:txBody>
      </p:sp>
      <p:sp>
        <p:nvSpPr>
          <p:cNvPr id="4" name="TextBox 3">
            <a:extLst>
              <a:ext uri="{FF2B5EF4-FFF2-40B4-BE49-F238E27FC236}">
                <a16:creationId xmlns:a16="http://schemas.microsoft.com/office/drawing/2014/main" id="{4F71E4A0-8A21-4C28-A942-DA62EB7B0442}"/>
              </a:ext>
            </a:extLst>
          </p:cNvPr>
          <p:cNvSpPr txBox="1"/>
          <p:nvPr/>
        </p:nvSpPr>
        <p:spPr>
          <a:xfrm>
            <a:off x="1140823" y="2673531"/>
            <a:ext cx="7019108" cy="3046988"/>
          </a:xfrm>
          <a:prstGeom prst="rect">
            <a:avLst/>
          </a:prstGeom>
          <a:noFill/>
        </p:spPr>
        <p:txBody>
          <a:bodyPr wrap="square" lIns="0" tIns="0" rIns="0" bIns="0" rtlCol="0">
            <a:spAutoFit/>
          </a:bodyPr>
          <a:lstStyle/>
          <a:p>
            <a:pPr algn="ctr"/>
            <a:r>
              <a:rPr lang="en-US" dirty="0">
                <a:solidFill>
                  <a:schemeClr val="accent2"/>
                </a:solidFill>
              </a:rPr>
              <a:t>Agenda</a:t>
            </a:r>
          </a:p>
          <a:p>
            <a:pPr algn="ctr"/>
            <a:endParaRPr lang="en-US" dirty="0">
              <a:solidFill>
                <a:schemeClr val="accent2"/>
              </a:solidFill>
            </a:endParaRPr>
          </a:p>
          <a:p>
            <a:pPr algn="ctr"/>
            <a:endParaRPr lang="en-US" dirty="0">
              <a:solidFill>
                <a:schemeClr val="accent2"/>
              </a:solidFill>
            </a:endParaRPr>
          </a:p>
          <a:p>
            <a:pPr marL="342900" indent="-342900">
              <a:buFont typeface="+mj-lt"/>
              <a:buAutoNum type="arabicPeriod"/>
            </a:pPr>
            <a:r>
              <a:rPr lang="en-US" dirty="0">
                <a:solidFill>
                  <a:schemeClr val="accent2"/>
                </a:solidFill>
              </a:rPr>
              <a:t>Philosophy</a:t>
            </a:r>
          </a:p>
          <a:p>
            <a:pPr marL="342900" indent="-342900">
              <a:buFont typeface="+mj-lt"/>
              <a:buAutoNum type="arabicPeriod"/>
            </a:pPr>
            <a:r>
              <a:rPr lang="en-US" dirty="0">
                <a:solidFill>
                  <a:schemeClr val="accent2"/>
                </a:solidFill>
              </a:rPr>
              <a:t>Content</a:t>
            </a:r>
          </a:p>
          <a:p>
            <a:pPr marL="342900" indent="-342900">
              <a:buFont typeface="+mj-lt"/>
              <a:buAutoNum type="arabicPeriod"/>
            </a:pPr>
            <a:r>
              <a:rPr lang="en-US" dirty="0">
                <a:solidFill>
                  <a:schemeClr val="accent2"/>
                </a:solidFill>
              </a:rPr>
              <a:t>Software</a:t>
            </a:r>
          </a:p>
          <a:p>
            <a:pPr marL="342900" indent="-342900">
              <a:buFont typeface="+mj-lt"/>
              <a:buAutoNum type="arabicPeriod"/>
            </a:pPr>
            <a:r>
              <a:rPr lang="en-US" dirty="0">
                <a:solidFill>
                  <a:schemeClr val="accent2"/>
                </a:solidFill>
              </a:rPr>
              <a:t>Pilot</a:t>
            </a:r>
          </a:p>
          <a:p>
            <a:pPr marL="342900" indent="-342900">
              <a:buFont typeface="+mj-lt"/>
              <a:buAutoNum type="arabicPeriod"/>
            </a:pPr>
            <a:r>
              <a:rPr lang="en-US" dirty="0">
                <a:solidFill>
                  <a:schemeClr val="accent2"/>
                </a:solidFill>
              </a:rPr>
              <a:t>Revenue Model</a:t>
            </a:r>
          </a:p>
          <a:p>
            <a:endParaRPr lang="en-US" dirty="0">
              <a:solidFill>
                <a:schemeClr val="accent2"/>
              </a:solidFill>
            </a:endParaRPr>
          </a:p>
          <a:p>
            <a:endParaRPr lang="en-US" dirty="0"/>
          </a:p>
          <a:p>
            <a:endParaRPr lang="en-US" dirty="0"/>
          </a:p>
        </p:txBody>
      </p:sp>
    </p:spTree>
    <p:extLst>
      <p:ext uri="{BB962C8B-B14F-4D97-AF65-F5344CB8AC3E}">
        <p14:creationId xmlns:p14="http://schemas.microsoft.com/office/powerpoint/2010/main" val="343101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1493" y="-262088"/>
            <a:ext cx="4750089" cy="2372819"/>
          </a:xfrm>
          <a:prstGeom prst="rect">
            <a:avLst/>
          </a:prstGeom>
        </p:spPr>
      </p:pic>
      <p:pic>
        <p:nvPicPr>
          <p:cNvPr id="3" name="Picture 2" descr="Email Signature ICT Support Award 2016"/>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02377" y="5434149"/>
            <a:ext cx="2891246" cy="1091542"/>
          </a:xfrm>
          <a:prstGeom prst="rect">
            <a:avLst/>
          </a:prstGeom>
          <a:noFill/>
          <a:ln>
            <a:noFill/>
          </a:ln>
        </p:spPr>
      </p:pic>
      <p:pic>
        <p:nvPicPr>
          <p:cNvPr id="1026" name="Picture 2" descr="http://www.globalgoodfund.org/wp-content/themes/newgood/img/gg-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3214" y="5475508"/>
            <a:ext cx="1872615" cy="7989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704115" y="6135990"/>
            <a:ext cx="1506855" cy="276999"/>
          </a:xfrm>
          <a:prstGeom prst="rect">
            <a:avLst/>
          </a:prstGeom>
          <a:noFill/>
        </p:spPr>
        <p:txBody>
          <a:bodyPr wrap="square" lIns="0" tIns="0" rIns="0" bIns="0" rtlCol="0">
            <a:spAutoFit/>
          </a:bodyPr>
          <a:lstStyle/>
          <a:p>
            <a:pPr algn="ctr"/>
            <a:r>
              <a:rPr lang="en-US" b="1" dirty="0">
                <a:latin typeface="Bodoni MT Black" panose="02070A03080606020203" pitchFamily="18" charset="0"/>
              </a:rPr>
              <a:t>Finalist</a:t>
            </a:r>
          </a:p>
        </p:txBody>
      </p:sp>
      <p:pic>
        <p:nvPicPr>
          <p:cNvPr id="6" name="Picture 5">
            <a:extLst>
              <a:ext uri="{FF2B5EF4-FFF2-40B4-BE49-F238E27FC236}">
                <a16:creationId xmlns:a16="http://schemas.microsoft.com/office/drawing/2014/main" id="{22D93153-92C8-4096-8D24-7DFB220AB9A0}"/>
              </a:ext>
            </a:extLst>
          </p:cNvPr>
          <p:cNvPicPr>
            <a:picLocks noChangeAspect="1"/>
          </p:cNvPicPr>
          <p:nvPr/>
        </p:nvPicPr>
        <p:blipFill>
          <a:blip r:embed="rId6"/>
          <a:stretch>
            <a:fillRect/>
          </a:stretch>
        </p:blipFill>
        <p:spPr>
          <a:xfrm>
            <a:off x="3366815" y="3627381"/>
            <a:ext cx="2619375" cy="809625"/>
          </a:xfrm>
          <a:prstGeom prst="rect">
            <a:avLst/>
          </a:prstGeom>
        </p:spPr>
      </p:pic>
      <p:sp>
        <p:nvSpPr>
          <p:cNvPr id="5" name="Rectangle 4">
            <a:extLst>
              <a:ext uri="{FF2B5EF4-FFF2-40B4-BE49-F238E27FC236}">
                <a16:creationId xmlns:a16="http://schemas.microsoft.com/office/drawing/2014/main" id="{5E96914E-8583-4432-9F07-9EC0AA2FF554}"/>
              </a:ext>
            </a:extLst>
          </p:cNvPr>
          <p:cNvSpPr/>
          <p:nvPr/>
        </p:nvSpPr>
        <p:spPr>
          <a:xfrm>
            <a:off x="2307772" y="2857662"/>
            <a:ext cx="4737462" cy="923330"/>
          </a:xfrm>
          <a:prstGeom prst="rect">
            <a:avLst/>
          </a:prstGeom>
        </p:spPr>
        <p:txBody>
          <a:bodyPr wrap="square">
            <a:spAutoFit/>
          </a:bodyPr>
          <a:lstStyle/>
          <a:p>
            <a:pPr algn="ctr"/>
            <a:r>
              <a:rPr lang="en-US" b="1" dirty="0"/>
              <a:t>To watch SETDA Presentation:</a:t>
            </a:r>
          </a:p>
          <a:p>
            <a:pPr algn="ctr"/>
            <a:r>
              <a:rPr lang="en-US" b="1" dirty="0">
                <a:hlinkClick r:id="rId7"/>
              </a:rPr>
              <a:t>https://vimeo.com/223308584</a:t>
            </a:r>
            <a:endParaRPr lang="en-US" b="1" dirty="0"/>
          </a:p>
          <a:p>
            <a:pPr algn="ctr"/>
            <a:endParaRPr lang="en-US" b="1" dirty="0"/>
          </a:p>
        </p:txBody>
      </p:sp>
    </p:spTree>
    <p:extLst>
      <p:ext uri="{BB962C8B-B14F-4D97-AF65-F5344CB8AC3E}">
        <p14:creationId xmlns:p14="http://schemas.microsoft.com/office/powerpoint/2010/main" val="1960386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Philosophy  </a:t>
            </a:r>
            <a:br>
              <a:rPr lang="en-US" dirty="0"/>
            </a:br>
            <a:br>
              <a:rPr lang="en-US" dirty="0"/>
            </a:br>
            <a:endParaRPr lang="en-US" dirty="0"/>
          </a:p>
        </p:txBody>
      </p:sp>
      <p:sp>
        <p:nvSpPr>
          <p:cNvPr id="5" name="Rectangle 4"/>
          <p:cNvSpPr/>
          <p:nvPr/>
        </p:nvSpPr>
        <p:spPr>
          <a:xfrm>
            <a:off x="695214" y="3524031"/>
            <a:ext cx="1676400" cy="96304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dirty="0"/>
              <a:t>Faculty</a:t>
            </a:r>
          </a:p>
        </p:txBody>
      </p:sp>
      <p:sp>
        <p:nvSpPr>
          <p:cNvPr id="6" name="Rectangle 5"/>
          <p:cNvSpPr/>
          <p:nvPr/>
        </p:nvSpPr>
        <p:spPr>
          <a:xfrm>
            <a:off x="695214" y="4862658"/>
            <a:ext cx="1676400" cy="963048"/>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300" dirty="0">
                <a:solidFill>
                  <a:schemeClr val="bg1"/>
                </a:solidFill>
              </a:rPr>
              <a:t>Community</a:t>
            </a:r>
          </a:p>
        </p:txBody>
      </p:sp>
      <p:sp>
        <p:nvSpPr>
          <p:cNvPr id="7" name="Rectangle 6"/>
          <p:cNvSpPr/>
          <p:nvPr/>
        </p:nvSpPr>
        <p:spPr>
          <a:xfrm>
            <a:off x="649202" y="2286648"/>
            <a:ext cx="1676400" cy="963049"/>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600" b="1" spc="300" dirty="0">
                <a:solidFill>
                  <a:srgbClr val="FFFFFF"/>
                </a:solidFill>
              </a:rPr>
              <a:t>Students</a:t>
            </a:r>
          </a:p>
        </p:txBody>
      </p:sp>
      <p:sp>
        <p:nvSpPr>
          <p:cNvPr id="11" name="Flowchart: Alternate Process 25"/>
          <p:cNvSpPr/>
          <p:nvPr/>
        </p:nvSpPr>
        <p:spPr>
          <a:xfrm>
            <a:off x="3486982" y="2233502"/>
            <a:ext cx="4631106" cy="963049"/>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65000"/>
                  </a:schemeClr>
                </a:solidFill>
              </a:rPr>
              <a:t>Happy and healthy educators improve student outcomes. Teacher’s difficulty reaching tech immersed kids is a challenge.</a:t>
            </a:r>
          </a:p>
        </p:txBody>
      </p:sp>
      <p:sp>
        <p:nvSpPr>
          <p:cNvPr id="12" name="Flowchart: Alternate Process 27"/>
          <p:cNvSpPr/>
          <p:nvPr/>
        </p:nvSpPr>
        <p:spPr>
          <a:xfrm>
            <a:off x="3486982" y="3490833"/>
            <a:ext cx="4530798" cy="99624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65000"/>
                  </a:schemeClr>
                </a:solidFill>
              </a:rPr>
              <a:t>Learning is most sustainable when it’s based on theory/research, is multi-modal, and engaging. Engagement is an important element lacking in PD., in part due to technology.</a:t>
            </a:r>
          </a:p>
        </p:txBody>
      </p:sp>
      <p:sp>
        <p:nvSpPr>
          <p:cNvPr id="13" name="Flowchart: Alternate Process 29"/>
          <p:cNvSpPr/>
          <p:nvPr/>
        </p:nvSpPr>
        <p:spPr>
          <a:xfrm>
            <a:off x="3486982" y="4803530"/>
            <a:ext cx="4760393" cy="96304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accent6">
                    <a:lumMod val="65000"/>
                  </a:schemeClr>
                </a:solidFill>
              </a:rPr>
              <a:t>Schools can be the hub of wellness for communities, bringing families and educators together for students</a:t>
            </a:r>
          </a:p>
        </p:txBody>
      </p:sp>
      <p:sp>
        <p:nvSpPr>
          <p:cNvPr id="20" name="Triangle 19"/>
          <p:cNvSpPr/>
          <p:nvPr/>
        </p:nvSpPr>
        <p:spPr>
          <a:xfrm rot="5400000">
            <a:off x="2568158" y="2526777"/>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riangle 20"/>
          <p:cNvSpPr/>
          <p:nvPr/>
        </p:nvSpPr>
        <p:spPr>
          <a:xfrm rot="5400000">
            <a:off x="2606640" y="3770104"/>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Triangle 21"/>
          <p:cNvSpPr/>
          <p:nvPr/>
        </p:nvSpPr>
        <p:spPr>
          <a:xfrm rot="5400000">
            <a:off x="2606640" y="5102787"/>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3591790" y="3159238"/>
            <a:ext cx="4229297"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591790" y="4741533"/>
            <a:ext cx="4229297"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713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5184"/>
            <a:ext cx="8229600" cy="1005840"/>
          </a:xfrm>
        </p:spPr>
        <p:txBody>
          <a:bodyPr/>
          <a:lstStyle/>
          <a:p>
            <a:r>
              <a:rPr lang="en-US" dirty="0"/>
              <a:t>Engagement  </a:t>
            </a:r>
            <a:br>
              <a:rPr lang="en-US" dirty="0"/>
            </a:br>
            <a:br>
              <a:rPr lang="en-US" dirty="0"/>
            </a:br>
            <a:endParaRPr lang="en-US" dirty="0"/>
          </a:p>
        </p:txBody>
      </p:sp>
      <p:sp>
        <p:nvSpPr>
          <p:cNvPr id="3" name="Rectangle 1">
            <a:extLst>
              <a:ext uri="{FF2B5EF4-FFF2-40B4-BE49-F238E27FC236}">
                <a16:creationId xmlns:a16="http://schemas.microsoft.com/office/drawing/2014/main" id="{A424DC30-8C66-4405-BD41-B464BAF6FDB6}"/>
              </a:ext>
            </a:extLst>
          </p:cNvPr>
          <p:cNvSpPr>
            <a:spLocks noChangeArrowheads="1"/>
          </p:cNvSpPr>
          <p:nvPr/>
        </p:nvSpPr>
        <p:spPr bwMode="auto">
          <a:xfrm>
            <a:off x="851647" y="1838495"/>
            <a:ext cx="7835153"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tx1"/>
                </a:solidFill>
                <a:effectLst/>
                <a:latin typeface="Arial" panose="020B0604020202020204" pitchFamily="34" charset="0"/>
              </a:rPr>
              <a:t>WASHINGTON, D.C. -- In the U.S., K-12 schoolteachers who are "not engaged" or are "actively disengaged“ at work miss an estimated 2.3 million more workdays than teachers who are "engaged" in their jobs.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9600" b="0" i="0" u="none" strike="noStrike" cap="none" normalizeH="0" baseline="0" dirty="0">
              <a:ln>
                <a:noFill/>
              </a:ln>
              <a:solidFill>
                <a:schemeClr val="tx1"/>
              </a:solidFill>
              <a:effectLst/>
              <a:latin typeface="Arial" panose="020B0604020202020204" pitchFamily="34" charset="0"/>
            </a:endParaRPr>
          </a:p>
        </p:txBody>
      </p:sp>
      <p:pic>
        <p:nvPicPr>
          <p:cNvPr id="1026" name="Picture 2" descr="Mean Unhealthy Days per School Year and Estimated Additional Missed Workdays">
            <a:extLst>
              <a:ext uri="{FF2B5EF4-FFF2-40B4-BE49-F238E27FC236}">
                <a16:creationId xmlns:a16="http://schemas.microsoft.com/office/drawing/2014/main" id="{7A3931F4-14A3-4A99-AD3F-EB6CA82B2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281" y="2844335"/>
            <a:ext cx="470535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120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9920" y="5561168"/>
            <a:ext cx="2596098" cy="1296832"/>
          </a:xfrm>
          <a:prstGeom prst="rect">
            <a:avLst/>
          </a:prstGeom>
        </p:spPr>
      </p:pic>
      <p:sp>
        <p:nvSpPr>
          <p:cNvPr id="6" name="Rectangle 5"/>
          <p:cNvSpPr/>
          <p:nvPr/>
        </p:nvSpPr>
        <p:spPr>
          <a:xfrm>
            <a:off x="914399" y="2690336"/>
            <a:ext cx="7201989" cy="1077218"/>
          </a:xfrm>
          <a:prstGeom prst="rect">
            <a:avLst/>
          </a:prstGeom>
        </p:spPr>
        <p:txBody>
          <a:bodyPr wrap="square">
            <a:spAutoFit/>
          </a:bodyPr>
          <a:lstStyle/>
          <a:p>
            <a:r>
              <a:rPr lang="en-US" sz="2800" b="1" dirty="0">
                <a:solidFill>
                  <a:schemeClr val="bg1"/>
                </a:solidFill>
              </a:rPr>
              <a:t>Imagine</a:t>
            </a:r>
            <a:r>
              <a:rPr lang="en-US" b="1" dirty="0">
                <a:solidFill>
                  <a:schemeClr val="bg1"/>
                </a:solidFill>
              </a:rPr>
              <a:t> what it would be like if your district could reduce expenses, generate a new revenue stream, improve the quality of education, make parents happier and much more... </a:t>
            </a:r>
          </a:p>
        </p:txBody>
      </p:sp>
      <p:sp>
        <p:nvSpPr>
          <p:cNvPr id="4" name="TextBox 3"/>
          <p:cNvSpPr txBox="1"/>
          <p:nvPr/>
        </p:nvSpPr>
        <p:spPr>
          <a:xfrm>
            <a:off x="2941077" y="191589"/>
            <a:ext cx="3309257" cy="830997"/>
          </a:xfrm>
          <a:prstGeom prst="rect">
            <a:avLst/>
          </a:prstGeom>
          <a:noFill/>
        </p:spPr>
        <p:txBody>
          <a:bodyPr wrap="square" lIns="0" tIns="0" rIns="0" bIns="0" rtlCol="0">
            <a:spAutoFit/>
          </a:bodyPr>
          <a:lstStyle/>
          <a:p>
            <a:pPr algn="ctr"/>
            <a:r>
              <a:rPr lang="en-US" dirty="0">
                <a:solidFill>
                  <a:schemeClr val="accent2"/>
                </a:solidFill>
              </a:rPr>
              <a:t>Philosophy: Engagement</a:t>
            </a:r>
          </a:p>
          <a:p>
            <a:pPr algn="ctr"/>
            <a:r>
              <a:rPr lang="en-US" dirty="0"/>
              <a:t>Melissa is a H.S. English Teacher of 27 years</a:t>
            </a:r>
          </a:p>
        </p:txBody>
      </p:sp>
      <p:pic>
        <p:nvPicPr>
          <p:cNvPr id="7" name="Teacher Challenge A">
            <a:hlinkClick r:id="" action="ppaction://media"/>
            <a:extLst>
              <a:ext uri="{FF2B5EF4-FFF2-40B4-BE49-F238E27FC236}">
                <a16:creationId xmlns:a16="http://schemas.microsoft.com/office/drawing/2014/main" id="{D97C7740-0694-428E-8809-425622CE3EE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143000"/>
            <a:ext cx="6096000" cy="4572000"/>
          </a:xfrm>
          <a:prstGeom prst="rect">
            <a:avLst/>
          </a:prstGeom>
        </p:spPr>
      </p:pic>
    </p:spTree>
    <p:extLst>
      <p:ext uri="{BB962C8B-B14F-4D97-AF65-F5344CB8AC3E}">
        <p14:creationId xmlns:p14="http://schemas.microsoft.com/office/powerpoint/2010/main" val="359671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450" decel="100000" fill="hold"/>
                                        <p:tgtEl>
                                          <p:spTgt spid="2"/>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riangle 6"/>
          <p:cNvSpPr/>
          <p:nvPr/>
        </p:nvSpPr>
        <p:spPr>
          <a:xfrm>
            <a:off x="4196422" y="4739585"/>
            <a:ext cx="751156" cy="482790"/>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a:t>Content</a:t>
            </a:r>
          </a:p>
        </p:txBody>
      </p:sp>
      <p:sp>
        <p:nvSpPr>
          <p:cNvPr id="3" name="Content Placeholder 2"/>
          <p:cNvSpPr>
            <a:spLocks noGrp="1"/>
          </p:cNvSpPr>
          <p:nvPr>
            <p:ph sz="half" idx="4294967295"/>
          </p:nvPr>
        </p:nvSpPr>
        <p:spPr>
          <a:xfrm>
            <a:off x="1017588" y="5461039"/>
            <a:ext cx="7108825" cy="1181100"/>
          </a:xfrm>
        </p:spPr>
        <p:txBody>
          <a:bodyPr/>
          <a:lstStyle/>
          <a:p>
            <a:pPr marL="0" indent="0" algn="ctr">
              <a:spcAft>
                <a:spcPts val="1200"/>
              </a:spcAft>
              <a:buNone/>
            </a:pPr>
            <a:r>
              <a:rPr lang="en-US" sz="1800" dirty="0">
                <a:solidFill>
                  <a:schemeClr val="bg1"/>
                </a:solidFill>
              </a:rPr>
              <a:t>The Education Industry is nearly </a:t>
            </a:r>
            <a:r>
              <a:rPr lang="en-US" sz="1800" b="1" dirty="0">
                <a:solidFill>
                  <a:schemeClr val="bg1"/>
                </a:solidFill>
              </a:rPr>
              <a:t>one trillion dollars </a:t>
            </a:r>
            <a:br>
              <a:rPr lang="en-US" sz="1800" dirty="0">
                <a:solidFill>
                  <a:schemeClr val="bg1"/>
                </a:solidFill>
              </a:rPr>
            </a:br>
            <a:r>
              <a:rPr lang="en-US" sz="1800" dirty="0">
                <a:solidFill>
                  <a:schemeClr val="bg1"/>
                </a:solidFill>
              </a:rPr>
              <a:t>with </a:t>
            </a:r>
            <a:r>
              <a:rPr lang="en-US" sz="1800" b="1" dirty="0">
                <a:solidFill>
                  <a:schemeClr val="bg1"/>
                </a:solidFill>
              </a:rPr>
              <a:t>80 billion </a:t>
            </a:r>
            <a:r>
              <a:rPr lang="en-US" sz="1800" dirty="0">
                <a:solidFill>
                  <a:schemeClr val="bg1"/>
                </a:solidFill>
              </a:rPr>
              <a:t>going to Education Businesses.</a:t>
            </a:r>
          </a:p>
          <a:p>
            <a:pPr marL="0" indent="0" algn="ctr">
              <a:buNone/>
            </a:pPr>
            <a:r>
              <a:rPr lang="en-US" sz="1600" spc="200" dirty="0">
                <a:solidFill>
                  <a:schemeClr val="bg1"/>
                </a:solidFill>
              </a:rPr>
              <a:t>IT’S TIME FOR SCHOOLS TO BENEFIT FINANCIALLY! </a:t>
            </a:r>
          </a:p>
        </p:txBody>
      </p:sp>
      <p:grpSp>
        <p:nvGrpSpPr>
          <p:cNvPr id="5" name="Group 4"/>
          <p:cNvGrpSpPr/>
          <p:nvPr/>
        </p:nvGrpSpPr>
        <p:grpSpPr>
          <a:xfrm>
            <a:off x="940504" y="1948488"/>
            <a:ext cx="1111320" cy="2278964"/>
            <a:chOff x="940504" y="1948488"/>
            <a:chExt cx="1111320" cy="2278964"/>
          </a:xfrm>
        </p:grpSpPr>
        <p:sp>
          <p:nvSpPr>
            <p:cNvPr id="29" name="Rectangle 28"/>
            <p:cNvSpPr/>
            <p:nvPr/>
          </p:nvSpPr>
          <p:spPr>
            <a:xfrm>
              <a:off x="1034091" y="1948488"/>
              <a:ext cx="898044" cy="89804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224435" y="2012409"/>
              <a:ext cx="498855" cy="769441"/>
            </a:xfrm>
            <a:prstGeom prst="rect">
              <a:avLst/>
            </a:prstGeom>
          </p:spPr>
          <p:txBody>
            <a:bodyPr wrap="none">
              <a:spAutoFit/>
            </a:bodyPr>
            <a:lstStyle/>
            <a:p>
              <a:pPr algn="ctr"/>
              <a:r>
                <a:rPr lang="en-US" sz="4400" b="1" dirty="0">
                  <a:solidFill>
                    <a:schemeClr val="tx1">
                      <a:lumMod val="75000"/>
                    </a:schemeClr>
                  </a:solidFill>
                </a:rPr>
                <a:t>1</a:t>
              </a:r>
            </a:p>
          </p:txBody>
        </p:sp>
        <p:sp>
          <p:nvSpPr>
            <p:cNvPr id="24" name="Content Placeholder 4"/>
            <p:cNvSpPr txBox="1">
              <a:spLocks/>
            </p:cNvSpPr>
            <p:nvPr/>
          </p:nvSpPr>
          <p:spPr>
            <a:xfrm>
              <a:off x="940504" y="3007587"/>
              <a:ext cx="1111320" cy="121986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t>Top experts in every field from wellness to work</a:t>
              </a:r>
            </a:p>
          </p:txBody>
        </p:sp>
      </p:grpSp>
      <p:grpSp>
        <p:nvGrpSpPr>
          <p:cNvPr id="9" name="Group 8"/>
          <p:cNvGrpSpPr/>
          <p:nvPr/>
        </p:nvGrpSpPr>
        <p:grpSpPr>
          <a:xfrm>
            <a:off x="2343658" y="1948488"/>
            <a:ext cx="1336244" cy="2278964"/>
            <a:chOff x="2343658" y="1948488"/>
            <a:chExt cx="1336244" cy="2278964"/>
          </a:xfrm>
        </p:grpSpPr>
        <p:sp>
          <p:nvSpPr>
            <p:cNvPr id="30" name="Rectangle 29"/>
            <p:cNvSpPr/>
            <p:nvPr/>
          </p:nvSpPr>
          <p:spPr>
            <a:xfrm>
              <a:off x="2582661" y="1948488"/>
              <a:ext cx="898044" cy="89804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773504" y="2012409"/>
              <a:ext cx="498855" cy="769441"/>
            </a:xfrm>
            <a:prstGeom prst="rect">
              <a:avLst/>
            </a:prstGeom>
          </p:spPr>
          <p:txBody>
            <a:bodyPr wrap="none">
              <a:spAutoFit/>
            </a:bodyPr>
            <a:lstStyle/>
            <a:p>
              <a:pPr algn="ctr"/>
              <a:r>
                <a:rPr lang="en-US" sz="4400" b="1" dirty="0">
                  <a:solidFill>
                    <a:schemeClr val="tx1">
                      <a:lumMod val="75000"/>
                    </a:schemeClr>
                  </a:solidFill>
                </a:rPr>
                <a:t>2</a:t>
              </a:r>
            </a:p>
          </p:txBody>
        </p:sp>
        <p:sp>
          <p:nvSpPr>
            <p:cNvPr id="25" name="Content Placeholder 4"/>
            <p:cNvSpPr txBox="1">
              <a:spLocks/>
            </p:cNvSpPr>
            <p:nvPr/>
          </p:nvSpPr>
          <p:spPr>
            <a:xfrm>
              <a:off x="2343658" y="3007587"/>
              <a:ext cx="1336244" cy="121986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t>Use of high stimulation delivery methods </a:t>
              </a:r>
            </a:p>
          </p:txBody>
        </p:sp>
      </p:grpSp>
      <p:grpSp>
        <p:nvGrpSpPr>
          <p:cNvPr id="10" name="Group 9"/>
          <p:cNvGrpSpPr/>
          <p:nvPr/>
        </p:nvGrpSpPr>
        <p:grpSpPr>
          <a:xfrm>
            <a:off x="3887467" y="1948488"/>
            <a:ext cx="1164035" cy="2552934"/>
            <a:chOff x="3887467" y="1948488"/>
            <a:chExt cx="1164035" cy="2552934"/>
          </a:xfrm>
        </p:grpSpPr>
        <p:sp>
          <p:nvSpPr>
            <p:cNvPr id="31" name="Rectangle 30"/>
            <p:cNvSpPr/>
            <p:nvPr/>
          </p:nvSpPr>
          <p:spPr>
            <a:xfrm>
              <a:off x="4131231" y="1948488"/>
              <a:ext cx="898044" cy="89804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4322573" y="2012409"/>
              <a:ext cx="498855" cy="769441"/>
            </a:xfrm>
            <a:prstGeom prst="rect">
              <a:avLst/>
            </a:prstGeom>
          </p:spPr>
          <p:txBody>
            <a:bodyPr wrap="none">
              <a:spAutoFit/>
            </a:bodyPr>
            <a:lstStyle/>
            <a:p>
              <a:pPr algn="ctr"/>
              <a:r>
                <a:rPr lang="en-US" sz="4400" b="1" dirty="0">
                  <a:solidFill>
                    <a:schemeClr val="tx1">
                      <a:lumMod val="75000"/>
                    </a:schemeClr>
                  </a:solidFill>
                </a:rPr>
                <a:t>3</a:t>
              </a:r>
            </a:p>
          </p:txBody>
        </p:sp>
        <p:sp>
          <p:nvSpPr>
            <p:cNvPr id="26" name="Content Placeholder 4"/>
            <p:cNvSpPr txBox="1">
              <a:spLocks/>
            </p:cNvSpPr>
            <p:nvPr/>
          </p:nvSpPr>
          <p:spPr>
            <a:xfrm>
              <a:off x="3887467" y="3007588"/>
              <a:ext cx="1164035" cy="1493834"/>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t>Brief clusters of time sensitive learning</a:t>
              </a:r>
            </a:p>
          </p:txBody>
        </p:sp>
      </p:grpSp>
      <p:grpSp>
        <p:nvGrpSpPr>
          <p:cNvPr id="12" name="Group 11"/>
          <p:cNvGrpSpPr/>
          <p:nvPr/>
        </p:nvGrpSpPr>
        <p:grpSpPr>
          <a:xfrm>
            <a:off x="5629465" y="1948488"/>
            <a:ext cx="983208" cy="2278964"/>
            <a:chOff x="5629465" y="1948488"/>
            <a:chExt cx="983208" cy="2278964"/>
          </a:xfrm>
        </p:grpSpPr>
        <p:sp>
          <p:nvSpPr>
            <p:cNvPr id="32" name="Rectangle 31"/>
            <p:cNvSpPr/>
            <p:nvPr/>
          </p:nvSpPr>
          <p:spPr>
            <a:xfrm>
              <a:off x="5679801" y="1948488"/>
              <a:ext cx="898044" cy="89804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5871642" y="2012409"/>
              <a:ext cx="498855" cy="769441"/>
            </a:xfrm>
            <a:prstGeom prst="rect">
              <a:avLst/>
            </a:prstGeom>
          </p:spPr>
          <p:txBody>
            <a:bodyPr wrap="none">
              <a:spAutoFit/>
            </a:bodyPr>
            <a:lstStyle/>
            <a:p>
              <a:pPr algn="ctr"/>
              <a:r>
                <a:rPr lang="en-US" sz="4400" b="1" dirty="0">
                  <a:solidFill>
                    <a:schemeClr val="tx1">
                      <a:lumMod val="75000"/>
                    </a:schemeClr>
                  </a:solidFill>
                </a:rPr>
                <a:t>4</a:t>
              </a:r>
            </a:p>
          </p:txBody>
        </p:sp>
        <p:sp>
          <p:nvSpPr>
            <p:cNvPr id="27" name="Content Placeholder 4"/>
            <p:cNvSpPr txBox="1">
              <a:spLocks/>
            </p:cNvSpPr>
            <p:nvPr/>
          </p:nvSpPr>
          <p:spPr>
            <a:xfrm>
              <a:off x="5629465" y="3007587"/>
              <a:ext cx="983208" cy="121986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1200" b="1" dirty="0"/>
                <a:t>Self- selection allows for greater autonomy</a:t>
              </a:r>
            </a:p>
          </p:txBody>
        </p:sp>
      </p:grpSp>
      <p:grpSp>
        <p:nvGrpSpPr>
          <p:cNvPr id="13" name="Group 12"/>
          <p:cNvGrpSpPr/>
          <p:nvPr/>
        </p:nvGrpSpPr>
        <p:grpSpPr>
          <a:xfrm>
            <a:off x="7110674" y="1948488"/>
            <a:ext cx="1118926" cy="2278964"/>
            <a:chOff x="7110674" y="1948488"/>
            <a:chExt cx="1118926" cy="2278964"/>
          </a:xfrm>
        </p:grpSpPr>
        <p:sp>
          <p:nvSpPr>
            <p:cNvPr id="33" name="Rectangle 32"/>
            <p:cNvSpPr/>
            <p:nvPr/>
          </p:nvSpPr>
          <p:spPr>
            <a:xfrm>
              <a:off x="7228369" y="1948488"/>
              <a:ext cx="898044" cy="898044"/>
            </a:xfrm>
            <a:prstGeom prst="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p:cNvSpPr/>
            <p:nvPr/>
          </p:nvSpPr>
          <p:spPr>
            <a:xfrm>
              <a:off x="7420710" y="2012409"/>
              <a:ext cx="498855" cy="769441"/>
            </a:xfrm>
            <a:prstGeom prst="rect">
              <a:avLst/>
            </a:prstGeom>
          </p:spPr>
          <p:txBody>
            <a:bodyPr wrap="none">
              <a:spAutoFit/>
            </a:bodyPr>
            <a:lstStyle/>
            <a:p>
              <a:pPr algn="ctr"/>
              <a:r>
                <a:rPr lang="en-US" sz="4400" b="1" dirty="0">
                  <a:solidFill>
                    <a:schemeClr val="tx1">
                      <a:lumMod val="75000"/>
                    </a:schemeClr>
                  </a:solidFill>
                </a:rPr>
                <a:t>5</a:t>
              </a:r>
            </a:p>
          </p:txBody>
        </p:sp>
        <p:sp>
          <p:nvSpPr>
            <p:cNvPr id="28" name="Content Placeholder 4"/>
            <p:cNvSpPr txBox="1">
              <a:spLocks/>
            </p:cNvSpPr>
            <p:nvPr/>
          </p:nvSpPr>
          <p:spPr>
            <a:xfrm>
              <a:off x="7110674" y="3007587"/>
              <a:ext cx="1118926" cy="121986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200" b="1" dirty="0"/>
                <a:t>Create your own content savings schools time/money</a:t>
              </a:r>
            </a:p>
          </p:txBody>
        </p:sp>
      </p:grpSp>
      <p:cxnSp>
        <p:nvCxnSpPr>
          <p:cNvPr id="35" name="Straight Connector 34"/>
          <p:cNvCxnSpPr/>
          <p:nvPr/>
        </p:nvCxnSpPr>
        <p:spPr>
          <a:xfrm>
            <a:off x="2257398" y="1895706"/>
            <a:ext cx="0" cy="2594565"/>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3805968" y="1895706"/>
            <a:ext cx="0" cy="2594565"/>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354538" y="1895706"/>
            <a:ext cx="0" cy="2594565"/>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903108" y="1895706"/>
            <a:ext cx="0" cy="2594565"/>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
        <p:nvSpPr>
          <p:cNvPr id="34" name="Rectangle 33"/>
          <p:cNvSpPr/>
          <p:nvPr/>
        </p:nvSpPr>
        <p:spPr>
          <a:xfrm>
            <a:off x="0" y="5187043"/>
            <a:ext cx="9144000" cy="1714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Combine individual wants and organizational needs. </a:t>
            </a:r>
          </a:p>
          <a:p>
            <a:pPr algn="ctr"/>
            <a:r>
              <a:rPr lang="en-US" dirty="0"/>
              <a:t>With the help of an expert consultant to create a shared picture of success.</a:t>
            </a:r>
          </a:p>
        </p:txBody>
      </p:sp>
    </p:spTree>
    <p:extLst>
      <p:ext uri="{BB962C8B-B14F-4D97-AF65-F5344CB8AC3E}">
        <p14:creationId xmlns:p14="http://schemas.microsoft.com/office/powerpoint/2010/main" val="72112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4834"/>
            <a:ext cx="9144000" cy="3429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riangle 8"/>
          <p:cNvSpPr/>
          <p:nvPr/>
        </p:nvSpPr>
        <p:spPr>
          <a:xfrm flipV="1">
            <a:off x="4196422" y="3386451"/>
            <a:ext cx="751156" cy="482790"/>
          </a:xfrm>
          <a:prstGeom prst="triangl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604927"/>
            <a:ext cx="8229600" cy="533567"/>
          </a:xfrm>
        </p:spPr>
        <p:txBody>
          <a:bodyPr/>
          <a:lstStyle/>
          <a:p>
            <a:r>
              <a:rPr lang="en-US" sz="1600" b="1" spc="300" dirty="0">
                <a:solidFill>
                  <a:schemeClr val="bg1"/>
                </a:solidFill>
              </a:rPr>
              <a:t>Five Areas of Focus for PD</a:t>
            </a:r>
            <a:r>
              <a:rPr lang="en-US" sz="1600" spc="300" dirty="0">
                <a:solidFill>
                  <a:schemeClr val="bg1"/>
                </a:solidFill>
              </a:rPr>
              <a:t>?</a:t>
            </a:r>
            <a:br>
              <a:rPr lang="en-US" sz="1600" spc="300" dirty="0">
                <a:solidFill>
                  <a:schemeClr val="bg1"/>
                </a:solidFill>
              </a:rPr>
            </a:br>
            <a:endParaRPr lang="en-US" sz="1600" spc="300" dirty="0">
              <a:solidFill>
                <a:schemeClr val="bg1"/>
              </a:solidFill>
            </a:endParaRPr>
          </a:p>
        </p:txBody>
      </p:sp>
      <p:grpSp>
        <p:nvGrpSpPr>
          <p:cNvPr id="4" name="Group 3"/>
          <p:cNvGrpSpPr/>
          <p:nvPr/>
        </p:nvGrpSpPr>
        <p:grpSpPr>
          <a:xfrm>
            <a:off x="940504" y="1191276"/>
            <a:ext cx="1111320" cy="1919914"/>
            <a:chOff x="940504" y="1191276"/>
            <a:chExt cx="1111320" cy="1919914"/>
          </a:xfrm>
        </p:grpSpPr>
        <p:sp>
          <p:nvSpPr>
            <p:cNvPr id="30" name="Rectangle 29"/>
            <p:cNvSpPr/>
            <p:nvPr/>
          </p:nvSpPr>
          <p:spPr>
            <a:xfrm>
              <a:off x="1034091" y="1191276"/>
              <a:ext cx="898044" cy="898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p:cNvSpPr/>
            <p:nvPr/>
          </p:nvSpPr>
          <p:spPr>
            <a:xfrm>
              <a:off x="1224435" y="1255197"/>
              <a:ext cx="498855" cy="769441"/>
            </a:xfrm>
            <a:prstGeom prst="rect">
              <a:avLst/>
            </a:prstGeom>
          </p:spPr>
          <p:txBody>
            <a:bodyPr wrap="none">
              <a:spAutoFit/>
            </a:bodyPr>
            <a:lstStyle/>
            <a:p>
              <a:pPr algn="ctr"/>
              <a:r>
                <a:rPr lang="en-US" sz="4400" b="1" dirty="0">
                  <a:solidFill>
                    <a:schemeClr val="accent1"/>
                  </a:solidFill>
                </a:rPr>
                <a:t>1</a:t>
              </a:r>
            </a:p>
          </p:txBody>
        </p:sp>
        <p:sp>
          <p:nvSpPr>
            <p:cNvPr id="40" name="Content Placeholder 4"/>
            <p:cNvSpPr txBox="1">
              <a:spLocks/>
            </p:cNvSpPr>
            <p:nvPr/>
          </p:nvSpPr>
          <p:spPr>
            <a:xfrm>
              <a:off x="940504" y="2250375"/>
              <a:ext cx="1111320" cy="86081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1400" b="1" dirty="0">
                  <a:solidFill>
                    <a:schemeClr val="bg1"/>
                  </a:solidFill>
                </a:rPr>
                <a:t>Academic Skills/Theory/Technique</a:t>
              </a:r>
            </a:p>
          </p:txBody>
        </p:sp>
      </p:grpSp>
      <p:grpSp>
        <p:nvGrpSpPr>
          <p:cNvPr id="5" name="Group 4"/>
          <p:cNvGrpSpPr/>
          <p:nvPr/>
        </p:nvGrpSpPr>
        <p:grpSpPr>
          <a:xfrm>
            <a:off x="2343658" y="1191276"/>
            <a:ext cx="1336244" cy="1919914"/>
            <a:chOff x="2343658" y="1191276"/>
            <a:chExt cx="1336244" cy="1919914"/>
          </a:xfrm>
        </p:grpSpPr>
        <p:sp>
          <p:nvSpPr>
            <p:cNvPr id="31" name="Rectangle 30"/>
            <p:cNvSpPr/>
            <p:nvPr/>
          </p:nvSpPr>
          <p:spPr>
            <a:xfrm>
              <a:off x="2582661" y="1191276"/>
              <a:ext cx="898044" cy="898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2773504" y="1255197"/>
              <a:ext cx="498855" cy="769441"/>
            </a:xfrm>
            <a:prstGeom prst="rect">
              <a:avLst/>
            </a:prstGeom>
          </p:spPr>
          <p:txBody>
            <a:bodyPr wrap="none">
              <a:spAutoFit/>
            </a:bodyPr>
            <a:lstStyle/>
            <a:p>
              <a:pPr algn="ctr"/>
              <a:r>
                <a:rPr lang="en-US" sz="4400" b="1" dirty="0">
                  <a:solidFill>
                    <a:schemeClr val="accent1"/>
                  </a:solidFill>
                </a:rPr>
                <a:t>2</a:t>
              </a:r>
            </a:p>
          </p:txBody>
        </p:sp>
        <p:sp>
          <p:nvSpPr>
            <p:cNvPr id="41" name="Content Placeholder 4"/>
            <p:cNvSpPr txBox="1">
              <a:spLocks/>
            </p:cNvSpPr>
            <p:nvPr/>
          </p:nvSpPr>
          <p:spPr>
            <a:xfrm>
              <a:off x="2343658" y="2250375"/>
              <a:ext cx="1336244" cy="86081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solidFill>
                    <a:schemeClr val="bg1"/>
                  </a:solidFill>
                </a:rPr>
                <a:t>Mandates</a:t>
              </a:r>
            </a:p>
          </p:txBody>
        </p:sp>
      </p:grpSp>
      <p:grpSp>
        <p:nvGrpSpPr>
          <p:cNvPr id="10" name="Group 9"/>
          <p:cNvGrpSpPr/>
          <p:nvPr/>
        </p:nvGrpSpPr>
        <p:grpSpPr>
          <a:xfrm>
            <a:off x="3915529" y="1191276"/>
            <a:ext cx="1312942" cy="2113245"/>
            <a:chOff x="3915529" y="1191276"/>
            <a:chExt cx="1312942" cy="2113245"/>
          </a:xfrm>
        </p:grpSpPr>
        <p:sp>
          <p:nvSpPr>
            <p:cNvPr id="32" name="Rectangle 31"/>
            <p:cNvSpPr/>
            <p:nvPr/>
          </p:nvSpPr>
          <p:spPr>
            <a:xfrm>
              <a:off x="4131231" y="1191276"/>
              <a:ext cx="898044" cy="898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p:cNvSpPr/>
            <p:nvPr/>
          </p:nvSpPr>
          <p:spPr>
            <a:xfrm>
              <a:off x="4322573" y="1255197"/>
              <a:ext cx="498855" cy="769441"/>
            </a:xfrm>
            <a:prstGeom prst="rect">
              <a:avLst/>
            </a:prstGeom>
          </p:spPr>
          <p:txBody>
            <a:bodyPr wrap="none">
              <a:spAutoFit/>
            </a:bodyPr>
            <a:lstStyle/>
            <a:p>
              <a:pPr algn="ctr"/>
              <a:r>
                <a:rPr lang="en-US" sz="4400" b="1" dirty="0">
                  <a:solidFill>
                    <a:schemeClr val="accent1"/>
                  </a:solidFill>
                </a:rPr>
                <a:t>3</a:t>
              </a:r>
            </a:p>
          </p:txBody>
        </p:sp>
        <p:sp>
          <p:nvSpPr>
            <p:cNvPr id="42" name="Content Placeholder 4"/>
            <p:cNvSpPr txBox="1">
              <a:spLocks/>
            </p:cNvSpPr>
            <p:nvPr/>
          </p:nvSpPr>
          <p:spPr>
            <a:xfrm>
              <a:off x="3915529" y="2250376"/>
              <a:ext cx="1312942" cy="105414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solidFill>
                    <a:schemeClr val="bg1"/>
                  </a:solidFill>
                </a:rPr>
                <a:t>Engagement</a:t>
              </a:r>
            </a:p>
          </p:txBody>
        </p:sp>
      </p:grpSp>
      <p:grpSp>
        <p:nvGrpSpPr>
          <p:cNvPr id="11" name="Group 10"/>
          <p:cNvGrpSpPr/>
          <p:nvPr/>
        </p:nvGrpSpPr>
        <p:grpSpPr>
          <a:xfrm>
            <a:off x="5629465" y="1191276"/>
            <a:ext cx="983208" cy="1919914"/>
            <a:chOff x="5629465" y="1191276"/>
            <a:chExt cx="983208" cy="1919914"/>
          </a:xfrm>
        </p:grpSpPr>
        <p:sp>
          <p:nvSpPr>
            <p:cNvPr id="33" name="Rectangle 32"/>
            <p:cNvSpPr/>
            <p:nvPr/>
          </p:nvSpPr>
          <p:spPr>
            <a:xfrm>
              <a:off x="5679801" y="1191276"/>
              <a:ext cx="898044" cy="898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p:cNvSpPr/>
            <p:nvPr/>
          </p:nvSpPr>
          <p:spPr>
            <a:xfrm>
              <a:off x="5871642" y="1255197"/>
              <a:ext cx="498855" cy="769441"/>
            </a:xfrm>
            <a:prstGeom prst="rect">
              <a:avLst/>
            </a:prstGeom>
          </p:spPr>
          <p:txBody>
            <a:bodyPr wrap="none">
              <a:spAutoFit/>
            </a:bodyPr>
            <a:lstStyle/>
            <a:p>
              <a:pPr algn="ctr"/>
              <a:r>
                <a:rPr lang="en-US" sz="4400" b="1" dirty="0">
                  <a:solidFill>
                    <a:schemeClr val="accent1"/>
                  </a:solidFill>
                </a:rPr>
                <a:t>4</a:t>
              </a:r>
            </a:p>
          </p:txBody>
        </p:sp>
        <p:sp>
          <p:nvSpPr>
            <p:cNvPr id="43" name="Content Placeholder 4"/>
            <p:cNvSpPr txBox="1">
              <a:spLocks/>
            </p:cNvSpPr>
            <p:nvPr/>
          </p:nvSpPr>
          <p:spPr>
            <a:xfrm>
              <a:off x="5629465" y="2250375"/>
              <a:ext cx="983208" cy="86081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solidFill>
                    <a:schemeClr val="bg1"/>
                  </a:solidFill>
                </a:rPr>
                <a:t>Behavioral Health</a:t>
              </a:r>
            </a:p>
          </p:txBody>
        </p:sp>
      </p:grpSp>
      <p:grpSp>
        <p:nvGrpSpPr>
          <p:cNvPr id="12" name="Group 11"/>
          <p:cNvGrpSpPr/>
          <p:nvPr/>
        </p:nvGrpSpPr>
        <p:grpSpPr>
          <a:xfrm>
            <a:off x="6999162" y="1191276"/>
            <a:ext cx="1341950" cy="1919914"/>
            <a:chOff x="6999162" y="1191276"/>
            <a:chExt cx="1341950" cy="1919914"/>
          </a:xfrm>
        </p:grpSpPr>
        <p:sp>
          <p:nvSpPr>
            <p:cNvPr id="34" name="Rectangle 33"/>
            <p:cNvSpPr/>
            <p:nvPr/>
          </p:nvSpPr>
          <p:spPr>
            <a:xfrm>
              <a:off x="7228369" y="1191276"/>
              <a:ext cx="898044" cy="8980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Rectangle 38"/>
            <p:cNvSpPr/>
            <p:nvPr/>
          </p:nvSpPr>
          <p:spPr>
            <a:xfrm>
              <a:off x="7420710" y="1255197"/>
              <a:ext cx="498855" cy="769441"/>
            </a:xfrm>
            <a:prstGeom prst="rect">
              <a:avLst/>
            </a:prstGeom>
          </p:spPr>
          <p:txBody>
            <a:bodyPr wrap="none">
              <a:spAutoFit/>
            </a:bodyPr>
            <a:lstStyle/>
            <a:p>
              <a:pPr algn="ctr"/>
              <a:r>
                <a:rPr lang="en-US" sz="4400" b="1" dirty="0">
                  <a:solidFill>
                    <a:schemeClr val="accent1"/>
                  </a:solidFill>
                </a:rPr>
                <a:t>5</a:t>
              </a:r>
            </a:p>
          </p:txBody>
        </p:sp>
        <p:sp>
          <p:nvSpPr>
            <p:cNvPr id="44" name="Content Placeholder 4"/>
            <p:cNvSpPr txBox="1">
              <a:spLocks/>
            </p:cNvSpPr>
            <p:nvPr/>
          </p:nvSpPr>
          <p:spPr>
            <a:xfrm>
              <a:off x="6999162" y="2250375"/>
              <a:ext cx="1341950" cy="860815"/>
            </a:xfrm>
            <a:prstGeom prst="rect">
              <a:avLst/>
            </a:prstGeom>
          </p:spPr>
          <p:txBody>
            <a:bodyPr vert="horz" lIns="0" tIns="0" rIns="0" bIns="0" rtlCol="0">
              <a:noAutofit/>
            </a:bodyPr>
            <a:lst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400" b="1" dirty="0">
                  <a:solidFill>
                    <a:schemeClr val="bg1"/>
                  </a:solidFill>
                </a:rPr>
                <a:t>Systemic and Organizational Dynamics</a:t>
              </a:r>
            </a:p>
          </p:txBody>
        </p:sp>
      </p:grpSp>
      <p:grpSp>
        <p:nvGrpSpPr>
          <p:cNvPr id="45" name="Group 44"/>
          <p:cNvGrpSpPr/>
          <p:nvPr/>
        </p:nvGrpSpPr>
        <p:grpSpPr>
          <a:xfrm>
            <a:off x="2257398" y="1138495"/>
            <a:ext cx="4645710" cy="1883484"/>
            <a:chOff x="2257398" y="1839951"/>
            <a:chExt cx="4645710" cy="2564781"/>
          </a:xfrm>
        </p:grpSpPr>
        <p:cxnSp>
          <p:nvCxnSpPr>
            <p:cNvPr id="46" name="Straight Connector 45"/>
            <p:cNvCxnSpPr/>
            <p:nvPr/>
          </p:nvCxnSpPr>
          <p:spPr>
            <a:xfrm>
              <a:off x="2257398" y="1839951"/>
              <a:ext cx="0" cy="2564781"/>
            </a:xfrm>
            <a:prstGeom prst="line">
              <a:avLst/>
            </a:prstGeom>
            <a:ln w="12700" cap="rnd">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3805968" y="1839951"/>
              <a:ext cx="0" cy="2564781"/>
            </a:xfrm>
            <a:prstGeom prst="line">
              <a:avLst/>
            </a:prstGeom>
            <a:ln w="12700" cap="rnd">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5354538" y="1839951"/>
              <a:ext cx="0" cy="2564781"/>
            </a:xfrm>
            <a:prstGeom prst="line">
              <a:avLst/>
            </a:prstGeom>
            <a:ln w="12700" cap="rnd">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6903108" y="1839951"/>
              <a:ext cx="0" cy="2564781"/>
            </a:xfrm>
            <a:prstGeom prst="line">
              <a:avLst/>
            </a:prstGeom>
            <a:ln w="12700" cap="rnd">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3" name="Rectangle 2"/>
          <p:cNvSpPr/>
          <p:nvPr/>
        </p:nvSpPr>
        <p:spPr>
          <a:xfrm>
            <a:off x="593500" y="3898740"/>
            <a:ext cx="4004626" cy="646331"/>
          </a:xfrm>
          <a:prstGeom prst="rect">
            <a:avLst/>
          </a:prstGeom>
        </p:spPr>
        <p:txBody>
          <a:bodyPr wrap="square">
            <a:spAutoFit/>
          </a:bodyPr>
          <a:lstStyle/>
          <a:p>
            <a:pPr lvl="0" defTabSz="914400">
              <a:spcAft>
                <a:spcPts val="1200"/>
              </a:spcAft>
            </a:pPr>
            <a:r>
              <a:rPr lang="en-US" dirty="0">
                <a:ea typeface="Calibri" charset="0"/>
                <a:cs typeface="Calibri" charset="0"/>
              </a:rPr>
              <a:t>Over </a:t>
            </a:r>
            <a:r>
              <a:rPr lang="en-US" b="1" dirty="0">
                <a:solidFill>
                  <a:schemeClr val="tx1">
                    <a:lumMod val="75000"/>
                  </a:schemeClr>
                </a:solidFill>
                <a:latin typeface="Arial" charset="0"/>
                <a:ea typeface="Arial" charset="0"/>
                <a:cs typeface="Arial" charset="0"/>
              </a:rPr>
              <a:t>70% </a:t>
            </a:r>
            <a:r>
              <a:rPr lang="en-US" dirty="0">
                <a:ea typeface="Calibri" charset="0"/>
                <a:cs typeface="Calibri" charset="0"/>
              </a:rPr>
              <a:t>of teacher report feeling disengaged at work (Gallup, 2016)</a:t>
            </a:r>
          </a:p>
        </p:txBody>
      </p:sp>
      <p:sp>
        <p:nvSpPr>
          <p:cNvPr id="13" name="Rectangle 12"/>
          <p:cNvSpPr/>
          <p:nvPr/>
        </p:nvSpPr>
        <p:spPr>
          <a:xfrm>
            <a:off x="593500" y="4769731"/>
            <a:ext cx="3910149" cy="923330"/>
          </a:xfrm>
          <a:prstGeom prst="rect">
            <a:avLst/>
          </a:prstGeom>
        </p:spPr>
        <p:txBody>
          <a:bodyPr wrap="square">
            <a:spAutoFit/>
          </a:bodyPr>
          <a:lstStyle/>
          <a:p>
            <a:r>
              <a:rPr lang="en-US" b="1" dirty="0">
                <a:latin typeface="Arial" panose="020B0604020202020204" pitchFamily="34" charset="0"/>
              </a:rPr>
              <a:t>28%</a:t>
            </a:r>
            <a:r>
              <a:rPr lang="en-US" dirty="0">
                <a:latin typeface="Arial" panose="020B0604020202020204" pitchFamily="34" charset="0"/>
              </a:rPr>
              <a:t> would feel more satisfied and more loyal with options to improve their health and lifestyle.</a:t>
            </a:r>
            <a:endParaRPr lang="en-US" dirty="0"/>
          </a:p>
        </p:txBody>
      </p:sp>
      <p:sp>
        <p:nvSpPr>
          <p:cNvPr id="50" name="Rectangle 49"/>
          <p:cNvSpPr/>
          <p:nvPr/>
        </p:nvSpPr>
        <p:spPr>
          <a:xfrm>
            <a:off x="4572000" y="3898739"/>
            <a:ext cx="4004626" cy="646331"/>
          </a:xfrm>
          <a:prstGeom prst="rect">
            <a:avLst/>
          </a:prstGeom>
        </p:spPr>
        <p:txBody>
          <a:bodyPr wrap="square">
            <a:spAutoFit/>
          </a:bodyPr>
          <a:lstStyle/>
          <a:p>
            <a:pPr lvl="0" defTabSz="914400">
              <a:spcAft>
                <a:spcPts val="1200"/>
              </a:spcAft>
            </a:pPr>
            <a:r>
              <a:rPr lang="en-US" dirty="0">
                <a:ea typeface="Calibri" charset="0"/>
                <a:cs typeface="Calibri" charset="0"/>
              </a:rPr>
              <a:t>What would it look like if your faculty were even more engaged?</a:t>
            </a:r>
          </a:p>
        </p:txBody>
      </p:sp>
      <p:sp>
        <p:nvSpPr>
          <p:cNvPr id="51" name="Rectangle 50"/>
          <p:cNvSpPr/>
          <p:nvPr/>
        </p:nvSpPr>
        <p:spPr>
          <a:xfrm>
            <a:off x="4554844" y="4767164"/>
            <a:ext cx="3910149" cy="646331"/>
          </a:xfrm>
          <a:prstGeom prst="rect">
            <a:avLst/>
          </a:prstGeom>
        </p:spPr>
        <p:txBody>
          <a:bodyPr wrap="square">
            <a:spAutoFit/>
          </a:bodyPr>
          <a:lstStyle/>
          <a:p>
            <a:r>
              <a:rPr lang="en-US" dirty="0">
                <a:latin typeface="Arial" panose="020B0604020202020204" pitchFamily="34" charset="0"/>
              </a:rPr>
              <a:t>How would your student learning be impacted by healthier faculty?</a:t>
            </a:r>
            <a:endParaRPr lang="en-US" dirty="0"/>
          </a:p>
        </p:txBody>
      </p:sp>
      <p:sp>
        <p:nvSpPr>
          <p:cNvPr id="7" name="Arrow: Right 6"/>
          <p:cNvSpPr/>
          <p:nvPr/>
        </p:nvSpPr>
        <p:spPr>
          <a:xfrm>
            <a:off x="4299010" y="4129885"/>
            <a:ext cx="255834" cy="18403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Arrow: Right 51"/>
          <p:cNvSpPr/>
          <p:nvPr/>
        </p:nvSpPr>
        <p:spPr>
          <a:xfrm>
            <a:off x="4299271" y="4957624"/>
            <a:ext cx="255834" cy="184037"/>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351207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54209" y="1895707"/>
            <a:ext cx="5189791" cy="3698932"/>
            <a:chOff x="3954209" y="1895707"/>
            <a:chExt cx="5189791" cy="3698932"/>
          </a:xfrm>
        </p:grpSpPr>
        <p:sp>
          <p:nvSpPr>
            <p:cNvPr id="21" name="Rectangle 20"/>
            <p:cNvSpPr/>
            <p:nvPr/>
          </p:nvSpPr>
          <p:spPr>
            <a:xfrm>
              <a:off x="3954209" y="1895707"/>
              <a:ext cx="5189791" cy="369893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b="1" spc="300" dirty="0">
                <a:solidFill>
                  <a:srgbClr val="FFFFFF"/>
                </a:solidFill>
              </a:endParaRPr>
            </a:p>
          </p:txBody>
        </p:sp>
        <p:sp>
          <p:nvSpPr>
            <p:cNvPr id="27" name="Rectangle 26"/>
            <p:cNvSpPr/>
            <p:nvPr/>
          </p:nvSpPr>
          <p:spPr>
            <a:xfrm>
              <a:off x="4705816" y="2187318"/>
              <a:ext cx="3869473" cy="3227215"/>
            </a:xfrm>
            <a:prstGeom prst="rect">
              <a:avLst/>
            </a:prstGeom>
          </p:spPr>
          <p:txBody>
            <a:bodyPr wrap="square" numCol="2" spcCol="365760">
              <a:noAutofit/>
            </a:bodyPr>
            <a:lstStyle/>
            <a:p>
              <a:pPr lvl="0">
                <a:spcAft>
                  <a:spcPts val="1200"/>
                </a:spcAft>
              </a:pPr>
              <a:r>
                <a:rPr lang="en-US" dirty="0">
                  <a:solidFill>
                    <a:schemeClr val="bg1"/>
                  </a:solidFill>
                </a:rPr>
                <a:t>Parenting Skills</a:t>
              </a:r>
            </a:p>
            <a:p>
              <a:pPr lvl="0">
                <a:spcAft>
                  <a:spcPts val="1200"/>
                </a:spcAft>
              </a:pPr>
              <a:r>
                <a:rPr lang="en-US" dirty="0">
                  <a:solidFill>
                    <a:schemeClr val="bg1"/>
                  </a:solidFill>
                </a:rPr>
                <a:t>Communication Skills</a:t>
              </a:r>
            </a:p>
            <a:p>
              <a:pPr lvl="0">
                <a:spcAft>
                  <a:spcPts val="1200"/>
                </a:spcAft>
              </a:pPr>
              <a:r>
                <a:rPr lang="en-US" dirty="0">
                  <a:solidFill>
                    <a:schemeClr val="bg1"/>
                  </a:solidFill>
                </a:rPr>
                <a:t>Managing </a:t>
              </a:r>
              <a:br>
                <a:rPr lang="en-US" dirty="0">
                  <a:solidFill>
                    <a:schemeClr val="bg1"/>
                  </a:solidFill>
                </a:rPr>
              </a:br>
              <a:r>
                <a:rPr lang="en-US" dirty="0">
                  <a:solidFill>
                    <a:schemeClr val="bg1"/>
                  </a:solidFill>
                </a:rPr>
                <a:t>Stress</a:t>
              </a:r>
            </a:p>
            <a:p>
              <a:pPr lvl="0">
                <a:spcAft>
                  <a:spcPts val="1200"/>
                </a:spcAft>
              </a:pPr>
              <a:r>
                <a:rPr lang="en-US" dirty="0">
                  <a:solidFill>
                    <a:schemeClr val="bg1"/>
                  </a:solidFill>
                </a:rPr>
                <a:t>Dealing </a:t>
              </a:r>
              <a:br>
                <a:rPr lang="en-US" dirty="0">
                  <a:solidFill>
                    <a:schemeClr val="bg1"/>
                  </a:solidFill>
                </a:rPr>
              </a:br>
              <a:r>
                <a:rPr lang="en-US" dirty="0">
                  <a:solidFill>
                    <a:schemeClr val="bg1"/>
                  </a:solidFill>
                </a:rPr>
                <a:t>with Anxiety </a:t>
              </a:r>
            </a:p>
            <a:p>
              <a:pPr lvl="0">
                <a:spcAft>
                  <a:spcPts val="1200"/>
                </a:spcAft>
              </a:pPr>
              <a:r>
                <a:rPr lang="en-US" dirty="0">
                  <a:solidFill>
                    <a:schemeClr val="bg1"/>
                  </a:solidFill>
                </a:rPr>
                <a:t>Conflict </a:t>
              </a:r>
              <a:br>
                <a:rPr lang="en-US" dirty="0">
                  <a:solidFill>
                    <a:schemeClr val="bg1"/>
                  </a:solidFill>
                </a:rPr>
              </a:br>
              <a:r>
                <a:rPr lang="en-US" dirty="0">
                  <a:solidFill>
                    <a:schemeClr val="bg1"/>
                  </a:solidFill>
                </a:rPr>
                <a:t>Resolution</a:t>
              </a:r>
            </a:p>
            <a:p>
              <a:pPr lvl="0">
                <a:spcAft>
                  <a:spcPts val="1200"/>
                </a:spcAft>
              </a:pPr>
              <a:r>
                <a:rPr lang="en-US" dirty="0">
                  <a:solidFill>
                    <a:schemeClr val="bg1"/>
                  </a:solidFill>
                </a:rPr>
                <a:t>Eliminate </a:t>
              </a:r>
              <a:br>
                <a:rPr lang="en-US" dirty="0">
                  <a:solidFill>
                    <a:schemeClr val="bg1"/>
                  </a:solidFill>
                </a:rPr>
              </a:br>
              <a:r>
                <a:rPr lang="en-US" dirty="0">
                  <a:solidFill>
                    <a:schemeClr val="bg1"/>
                  </a:solidFill>
                </a:rPr>
                <a:t>Addictions</a:t>
              </a:r>
            </a:p>
            <a:p>
              <a:pPr lvl="0">
                <a:spcAft>
                  <a:spcPts val="1200"/>
                </a:spcAft>
              </a:pPr>
              <a:r>
                <a:rPr lang="en-US" dirty="0">
                  <a:solidFill>
                    <a:schemeClr val="bg1"/>
                  </a:solidFill>
                </a:rPr>
                <a:t>Building </a:t>
              </a:r>
              <a:br>
                <a:rPr lang="en-US" dirty="0">
                  <a:solidFill>
                    <a:schemeClr val="bg1"/>
                  </a:solidFill>
                </a:rPr>
              </a:br>
              <a:r>
                <a:rPr lang="en-US" dirty="0">
                  <a:solidFill>
                    <a:schemeClr val="bg1"/>
                  </a:solidFill>
                </a:rPr>
                <a:t>Health</a:t>
              </a:r>
            </a:p>
            <a:p>
              <a:pPr lvl="0">
                <a:spcAft>
                  <a:spcPts val="1200"/>
                </a:spcAft>
              </a:pPr>
              <a:r>
                <a:rPr lang="en-US" dirty="0">
                  <a:solidFill>
                    <a:schemeClr val="bg1"/>
                  </a:solidFill>
                </a:rPr>
                <a:t>Financial </a:t>
              </a:r>
              <a:br>
                <a:rPr lang="en-US" dirty="0">
                  <a:solidFill>
                    <a:schemeClr val="bg1"/>
                  </a:solidFill>
                </a:rPr>
              </a:br>
              <a:r>
                <a:rPr lang="en-US" dirty="0">
                  <a:solidFill>
                    <a:schemeClr val="bg1"/>
                  </a:solidFill>
                </a:rPr>
                <a:t>Help</a:t>
              </a:r>
            </a:p>
            <a:p>
              <a:pPr lvl="0">
                <a:spcAft>
                  <a:spcPts val="1200"/>
                </a:spcAft>
              </a:pPr>
              <a:r>
                <a:rPr lang="en-US" dirty="0">
                  <a:solidFill>
                    <a:schemeClr val="bg1"/>
                  </a:solidFill>
                </a:rPr>
                <a:t>Improving </a:t>
              </a:r>
              <a:br>
                <a:rPr lang="en-US" dirty="0">
                  <a:solidFill>
                    <a:schemeClr val="bg1"/>
                  </a:solidFill>
                </a:rPr>
              </a:br>
              <a:r>
                <a:rPr lang="en-US" dirty="0">
                  <a:solidFill>
                    <a:schemeClr val="bg1"/>
                  </a:solidFill>
                </a:rPr>
                <a:t>Intimacy</a:t>
              </a:r>
            </a:p>
            <a:p>
              <a:pPr lvl="0">
                <a:spcAft>
                  <a:spcPts val="1200"/>
                </a:spcAft>
              </a:pPr>
              <a:r>
                <a:rPr lang="en-US" dirty="0">
                  <a:solidFill>
                    <a:schemeClr val="bg1"/>
                  </a:solidFill>
                </a:rPr>
                <a:t>Retirement</a:t>
              </a:r>
            </a:p>
          </p:txBody>
        </p:sp>
        <p:cxnSp>
          <p:nvCxnSpPr>
            <p:cNvPr id="28" name="Straight Connector 27"/>
            <p:cNvCxnSpPr/>
            <p:nvPr/>
          </p:nvCxnSpPr>
          <p:spPr>
            <a:xfrm>
              <a:off x="4705816" y="2590327"/>
              <a:ext cx="173958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4705816" y="3284102"/>
              <a:ext cx="173958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705816" y="3978975"/>
              <a:ext cx="173958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705816" y="4681502"/>
              <a:ext cx="173958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791093" y="2858533"/>
              <a:ext cx="1215483"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791093" y="3540683"/>
              <a:ext cx="1215483"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6791093" y="4254564"/>
              <a:ext cx="1215483"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791093" y="4957089"/>
              <a:ext cx="1215483"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txBox="1">
            <a:spLocks/>
          </p:cNvSpPr>
          <p:nvPr/>
        </p:nvSpPr>
        <p:spPr>
          <a:xfrm>
            <a:off x="457200" y="457200"/>
            <a:ext cx="8229600" cy="1005840"/>
          </a:xfrm>
          <a:prstGeom prst="rect">
            <a:avLst/>
          </a:prstGeom>
        </p:spPr>
        <p:txBody>
          <a:bodyPr/>
          <a:lstStyle>
            <a:lvl1pPr algn="ctr" defTabSz="457200" rtl="0" eaLnBrk="1" latinLnBrk="0" hangingPunct="1">
              <a:spcBef>
                <a:spcPct val="0"/>
              </a:spcBef>
              <a:buNone/>
              <a:defRPr sz="3400" b="0" kern="1200" spc="-100" baseline="0">
                <a:solidFill>
                  <a:schemeClr val="tx2"/>
                </a:solidFill>
                <a:latin typeface="+mj-lt"/>
                <a:ea typeface="+mj-ea"/>
                <a:cs typeface="+mj-cs"/>
              </a:defRPr>
            </a:lvl1pPr>
          </a:lstStyle>
          <a:p>
            <a:r>
              <a:rPr lang="en-US" dirty="0"/>
              <a:t>Family, Relationships &amp; Self</a:t>
            </a:r>
          </a:p>
          <a:p>
            <a:r>
              <a:rPr lang="en-US" sz="1800" spc="0" dirty="0">
                <a:solidFill>
                  <a:schemeClr val="tx1"/>
                </a:solidFill>
              </a:rPr>
              <a:t>When a </a:t>
            </a:r>
            <a:r>
              <a:rPr lang="en-US" sz="1800" b="1" spc="0" dirty="0">
                <a:solidFill>
                  <a:schemeClr val="tx1">
                    <a:lumMod val="75000"/>
                  </a:schemeClr>
                </a:solidFill>
              </a:rPr>
              <a:t>student</a:t>
            </a:r>
            <a:r>
              <a:rPr lang="en-US" sz="1800" spc="0" dirty="0">
                <a:solidFill>
                  <a:schemeClr val="tx1"/>
                </a:solidFill>
              </a:rPr>
              <a:t> comes to school stressed, their learning is impacted. </a:t>
            </a:r>
          </a:p>
          <a:p>
            <a:r>
              <a:rPr lang="en-US" sz="1800" spc="0" dirty="0">
                <a:solidFill>
                  <a:schemeClr val="tx1"/>
                </a:solidFill>
              </a:rPr>
              <a:t>When a </a:t>
            </a:r>
            <a:r>
              <a:rPr lang="en-US" sz="1800" b="1" spc="0" dirty="0">
                <a:solidFill>
                  <a:schemeClr val="tx1">
                    <a:lumMod val="75000"/>
                  </a:schemeClr>
                </a:solidFill>
              </a:rPr>
              <a:t>teacher</a:t>
            </a:r>
            <a:r>
              <a:rPr lang="en-US" sz="1800" spc="0" dirty="0">
                <a:solidFill>
                  <a:schemeClr val="tx1"/>
                </a:solidFill>
              </a:rPr>
              <a:t> comes to school stressed, their teaching is impacted.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8713" b="28713"/>
          <a:stretch/>
        </p:blipFill>
        <p:spPr>
          <a:xfrm>
            <a:off x="2971800" y="5829597"/>
            <a:ext cx="3048000" cy="648232"/>
          </a:xfrm>
          <a:prstGeom prst="rect">
            <a:avLst/>
          </a:prstGeom>
        </p:spPr>
      </p:pic>
      <p:grpSp>
        <p:nvGrpSpPr>
          <p:cNvPr id="8" name="Group 7"/>
          <p:cNvGrpSpPr/>
          <p:nvPr/>
        </p:nvGrpSpPr>
        <p:grpSpPr>
          <a:xfrm>
            <a:off x="-2" y="1895707"/>
            <a:ext cx="4371580" cy="3698932"/>
            <a:chOff x="-2" y="1895707"/>
            <a:chExt cx="4371580" cy="3698932"/>
          </a:xfrm>
        </p:grpSpPr>
        <p:sp>
          <p:nvSpPr>
            <p:cNvPr id="7" name="Triangle 6"/>
            <p:cNvSpPr/>
            <p:nvPr/>
          </p:nvSpPr>
          <p:spPr>
            <a:xfrm rot="5400000">
              <a:off x="3642731" y="3455090"/>
              <a:ext cx="877532" cy="580163"/>
            </a:xfrm>
            <a:prstGeom prst="triangl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2" y="1895707"/>
              <a:ext cx="3888789" cy="3698932"/>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b="1" spc="300" dirty="0">
                <a:solidFill>
                  <a:srgbClr val="FFFFFF"/>
                </a:solidFill>
              </a:endParaRPr>
            </a:p>
          </p:txBody>
        </p:sp>
        <p:sp>
          <p:nvSpPr>
            <p:cNvPr id="22" name="TextBox 21"/>
            <p:cNvSpPr txBox="1"/>
            <p:nvPr/>
          </p:nvSpPr>
          <p:spPr>
            <a:xfrm>
              <a:off x="995183" y="4150421"/>
              <a:ext cx="1920718" cy="707886"/>
            </a:xfrm>
            <a:prstGeom prst="rect">
              <a:avLst/>
            </a:prstGeom>
            <a:noFill/>
          </p:spPr>
          <p:txBody>
            <a:bodyPr wrap="none" rtlCol="0">
              <a:spAutoFit/>
            </a:bodyPr>
            <a:lstStyle/>
            <a:p>
              <a:pPr algn="ctr"/>
              <a:r>
                <a:rPr lang="en-US" sz="2000" b="1" spc="300" dirty="0">
                  <a:solidFill>
                    <a:schemeClr val="bg1"/>
                  </a:solidFill>
                </a:rPr>
                <a:t>PERSONAL</a:t>
              </a:r>
              <a:br>
                <a:rPr lang="en-US" sz="2000" spc="300" dirty="0">
                  <a:solidFill>
                    <a:schemeClr val="bg1"/>
                  </a:solidFill>
                </a:rPr>
              </a:br>
              <a:r>
                <a:rPr lang="en-US" sz="2000" spc="300" dirty="0">
                  <a:solidFill>
                    <a:schemeClr val="bg1"/>
                  </a:solidFill>
                </a:rPr>
                <a:t>GROWTH</a:t>
              </a:r>
            </a:p>
          </p:txBody>
        </p:sp>
        <p:grpSp>
          <p:nvGrpSpPr>
            <p:cNvPr id="23" name="Group 22"/>
            <p:cNvGrpSpPr/>
            <p:nvPr/>
          </p:nvGrpSpPr>
          <p:grpSpPr>
            <a:xfrm>
              <a:off x="1374331" y="2858533"/>
              <a:ext cx="1162422" cy="1022122"/>
              <a:chOff x="635000" y="2006600"/>
              <a:chExt cx="6497638" cy="5713413"/>
            </a:xfrm>
            <a:solidFill>
              <a:schemeClr val="bg1"/>
            </a:solidFill>
          </p:grpSpPr>
          <p:sp>
            <p:nvSpPr>
              <p:cNvPr id="24" name="AutoShape 1"/>
              <p:cNvSpPr>
                <a:spLocks/>
              </p:cNvSpPr>
              <p:nvPr/>
            </p:nvSpPr>
            <p:spPr bwMode="auto">
              <a:xfrm>
                <a:off x="1955800" y="2006600"/>
                <a:ext cx="3856038" cy="3675063"/>
              </a:xfrm>
              <a:custGeom>
                <a:avLst/>
                <a:gdLst/>
                <a:ahLst/>
                <a:cxnLst/>
                <a:rect l="0" t="0" r="r" b="b"/>
                <a:pathLst>
                  <a:path w="21142" h="21574">
                    <a:moveTo>
                      <a:pt x="16070" y="0"/>
                    </a:moveTo>
                    <a:cubicBezTo>
                      <a:pt x="16273" y="40"/>
                      <a:pt x="16477" y="77"/>
                      <a:pt x="16679" y="119"/>
                    </a:cubicBezTo>
                    <a:cubicBezTo>
                      <a:pt x="19131" y="632"/>
                      <a:pt x="20432" y="2368"/>
                      <a:pt x="20989" y="4844"/>
                    </a:cubicBezTo>
                    <a:cubicBezTo>
                      <a:pt x="21326" y="6345"/>
                      <a:pt x="21081" y="7802"/>
                      <a:pt x="20518" y="9206"/>
                    </a:cubicBezTo>
                    <a:cubicBezTo>
                      <a:pt x="19794" y="11007"/>
                      <a:pt x="18668" y="12527"/>
                      <a:pt x="17533" y="14035"/>
                    </a:cubicBezTo>
                    <a:cubicBezTo>
                      <a:pt x="15495" y="16741"/>
                      <a:pt x="13156" y="19137"/>
                      <a:pt x="10764" y="21476"/>
                    </a:cubicBezTo>
                    <a:cubicBezTo>
                      <a:pt x="10739" y="21501"/>
                      <a:pt x="10708" y="21519"/>
                      <a:pt x="10635" y="21574"/>
                    </a:cubicBezTo>
                    <a:cubicBezTo>
                      <a:pt x="10360" y="21318"/>
                      <a:pt x="10076" y="21053"/>
                      <a:pt x="9791" y="20789"/>
                    </a:cubicBezTo>
                    <a:cubicBezTo>
                      <a:pt x="7584" y="18748"/>
                      <a:pt x="5474" y="16601"/>
                      <a:pt x="3624" y="14181"/>
                    </a:cubicBezTo>
                    <a:cubicBezTo>
                      <a:pt x="2442" y="12634"/>
                      <a:pt x="1272" y="11065"/>
                      <a:pt x="584" y="9176"/>
                    </a:cubicBezTo>
                    <a:cubicBezTo>
                      <a:pt x="-262" y="6856"/>
                      <a:pt x="-274" y="4585"/>
                      <a:pt x="1118" y="2474"/>
                    </a:cubicBezTo>
                    <a:cubicBezTo>
                      <a:pt x="2318" y="652"/>
                      <a:pt x="4038" y="-26"/>
                      <a:pt x="6056" y="128"/>
                    </a:cubicBezTo>
                    <a:cubicBezTo>
                      <a:pt x="7657" y="250"/>
                      <a:pt x="9031" y="938"/>
                      <a:pt x="10089" y="2267"/>
                    </a:cubicBezTo>
                    <a:cubicBezTo>
                      <a:pt x="10275" y="2501"/>
                      <a:pt x="10432" y="2762"/>
                      <a:pt x="10621" y="3038"/>
                    </a:cubicBezTo>
                    <a:cubicBezTo>
                      <a:pt x="10835" y="2739"/>
                      <a:pt x="11024" y="2445"/>
                      <a:pt x="11240" y="2177"/>
                    </a:cubicBezTo>
                    <a:cubicBezTo>
                      <a:pt x="12225" y="956"/>
                      <a:pt x="13484" y="290"/>
                      <a:pt x="14968" y="82"/>
                    </a:cubicBezTo>
                    <a:cubicBezTo>
                      <a:pt x="15081" y="66"/>
                      <a:pt x="15192" y="28"/>
                      <a:pt x="15304" y="0"/>
                    </a:cubicBezTo>
                    <a:cubicBezTo>
                      <a:pt x="15560" y="0"/>
                      <a:pt x="15815" y="0"/>
                      <a:pt x="16070" y="0"/>
                    </a:cubicBezTo>
                    <a:close/>
                    <a:moveTo>
                      <a:pt x="16070" y="0"/>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25" name="AutoShape 2"/>
              <p:cNvSpPr>
                <a:spLocks/>
              </p:cNvSpPr>
              <p:nvPr/>
            </p:nvSpPr>
            <p:spPr bwMode="auto">
              <a:xfrm>
                <a:off x="635000" y="3784600"/>
                <a:ext cx="2987675" cy="3933825"/>
              </a:xfrm>
              <a:custGeom>
                <a:avLst/>
                <a:gdLst/>
                <a:ahLst/>
                <a:cxnLst/>
                <a:rect l="0" t="0" r="r" b="b"/>
                <a:pathLst>
                  <a:path w="21587" h="21568">
                    <a:moveTo>
                      <a:pt x="0" y="1035"/>
                    </a:moveTo>
                    <a:cubicBezTo>
                      <a:pt x="64" y="893"/>
                      <a:pt x="118" y="749"/>
                      <a:pt x="195" y="612"/>
                    </a:cubicBezTo>
                    <a:cubicBezTo>
                      <a:pt x="389" y="268"/>
                      <a:pt x="717" y="43"/>
                      <a:pt x="1223" y="5"/>
                    </a:cubicBezTo>
                    <a:cubicBezTo>
                      <a:pt x="1722" y="-32"/>
                      <a:pt x="2125" y="146"/>
                      <a:pt x="2316" y="465"/>
                    </a:cubicBezTo>
                    <a:cubicBezTo>
                      <a:pt x="2525" y="815"/>
                      <a:pt x="2666" y="1204"/>
                      <a:pt x="2724" y="1586"/>
                    </a:cubicBezTo>
                    <a:cubicBezTo>
                      <a:pt x="2877" y="2610"/>
                      <a:pt x="2921" y="3644"/>
                      <a:pt x="3107" y="4663"/>
                    </a:cubicBezTo>
                    <a:cubicBezTo>
                      <a:pt x="3188" y="5106"/>
                      <a:pt x="3426" y="5565"/>
                      <a:pt x="3742" y="5944"/>
                    </a:cubicBezTo>
                    <a:cubicBezTo>
                      <a:pt x="4605" y="6982"/>
                      <a:pt x="5571" y="7970"/>
                      <a:pt x="6449" y="9001"/>
                    </a:cubicBezTo>
                    <a:cubicBezTo>
                      <a:pt x="7090" y="9753"/>
                      <a:pt x="7967" y="10178"/>
                      <a:pt x="9116" y="10320"/>
                    </a:cubicBezTo>
                    <a:cubicBezTo>
                      <a:pt x="9685" y="10390"/>
                      <a:pt x="10249" y="10487"/>
                      <a:pt x="10953" y="10592"/>
                    </a:cubicBezTo>
                    <a:cubicBezTo>
                      <a:pt x="10770" y="10404"/>
                      <a:pt x="10641" y="10300"/>
                      <a:pt x="10554" y="10179"/>
                    </a:cubicBezTo>
                    <a:cubicBezTo>
                      <a:pt x="9693" y="8988"/>
                      <a:pt x="8345" y="8121"/>
                      <a:pt x="7126" y="7165"/>
                    </a:cubicBezTo>
                    <a:cubicBezTo>
                      <a:pt x="6757" y="6875"/>
                      <a:pt x="6461" y="6503"/>
                      <a:pt x="6257" y="6129"/>
                    </a:cubicBezTo>
                    <a:cubicBezTo>
                      <a:pt x="6011" y="5680"/>
                      <a:pt x="6149" y="5225"/>
                      <a:pt x="6666" y="4903"/>
                    </a:cubicBezTo>
                    <a:cubicBezTo>
                      <a:pt x="7206" y="4567"/>
                      <a:pt x="7839" y="4556"/>
                      <a:pt x="8429" y="4795"/>
                    </a:cubicBezTo>
                    <a:cubicBezTo>
                      <a:pt x="8824" y="4956"/>
                      <a:pt x="9173" y="5196"/>
                      <a:pt x="9503" y="5433"/>
                    </a:cubicBezTo>
                    <a:cubicBezTo>
                      <a:pt x="10633" y="6247"/>
                      <a:pt x="11666" y="7151"/>
                      <a:pt x="12888" y="7873"/>
                    </a:cubicBezTo>
                    <a:cubicBezTo>
                      <a:pt x="14009" y="8536"/>
                      <a:pt x="15309" y="9030"/>
                      <a:pt x="16559" y="9557"/>
                    </a:cubicBezTo>
                    <a:cubicBezTo>
                      <a:pt x="18258" y="10272"/>
                      <a:pt x="19722" y="11157"/>
                      <a:pt x="20728" y="12451"/>
                    </a:cubicBezTo>
                    <a:cubicBezTo>
                      <a:pt x="21375" y="13283"/>
                      <a:pt x="21565" y="14188"/>
                      <a:pt x="21584" y="15117"/>
                    </a:cubicBezTo>
                    <a:cubicBezTo>
                      <a:pt x="21600" y="15856"/>
                      <a:pt x="21545" y="16602"/>
                      <a:pt x="21428" y="17336"/>
                    </a:cubicBezTo>
                    <a:cubicBezTo>
                      <a:pt x="21227" y="18599"/>
                      <a:pt x="21325" y="19857"/>
                      <a:pt x="21414" y="21118"/>
                    </a:cubicBezTo>
                    <a:cubicBezTo>
                      <a:pt x="21425" y="21268"/>
                      <a:pt x="21446" y="21418"/>
                      <a:pt x="21462" y="21568"/>
                    </a:cubicBezTo>
                    <a:cubicBezTo>
                      <a:pt x="19260" y="21568"/>
                      <a:pt x="17059" y="21568"/>
                      <a:pt x="14858" y="21568"/>
                    </a:cubicBezTo>
                    <a:cubicBezTo>
                      <a:pt x="14832" y="20781"/>
                      <a:pt x="14859" y="19990"/>
                      <a:pt x="14769" y="19208"/>
                    </a:cubicBezTo>
                    <a:cubicBezTo>
                      <a:pt x="14593" y="17668"/>
                      <a:pt x="13663" y="16480"/>
                      <a:pt x="11775" y="15796"/>
                    </a:cubicBezTo>
                    <a:cubicBezTo>
                      <a:pt x="10260" y="15248"/>
                      <a:pt x="8743" y="14704"/>
                      <a:pt x="7217" y="14173"/>
                    </a:cubicBezTo>
                    <a:cubicBezTo>
                      <a:pt x="6145" y="13800"/>
                      <a:pt x="5264" y="13258"/>
                      <a:pt x="4653" y="12497"/>
                    </a:cubicBezTo>
                    <a:cubicBezTo>
                      <a:pt x="3604" y="11192"/>
                      <a:pt x="2571" y="9878"/>
                      <a:pt x="1569" y="8552"/>
                    </a:cubicBezTo>
                    <a:cubicBezTo>
                      <a:pt x="993" y="7789"/>
                      <a:pt x="452" y="7007"/>
                      <a:pt x="396" y="6093"/>
                    </a:cubicBezTo>
                    <a:cubicBezTo>
                      <a:pt x="342" y="5214"/>
                      <a:pt x="272" y="4334"/>
                      <a:pt x="194" y="3455"/>
                    </a:cubicBezTo>
                    <a:cubicBezTo>
                      <a:pt x="142" y="2856"/>
                      <a:pt x="66" y="2259"/>
                      <a:pt x="0" y="1661"/>
                    </a:cubicBezTo>
                    <a:cubicBezTo>
                      <a:pt x="0" y="1452"/>
                      <a:pt x="0" y="1243"/>
                      <a:pt x="0" y="1035"/>
                    </a:cubicBezTo>
                    <a:close/>
                    <a:moveTo>
                      <a:pt x="0" y="1035"/>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26" name="AutoShape 3"/>
              <p:cNvSpPr>
                <a:spLocks/>
              </p:cNvSpPr>
              <p:nvPr/>
            </p:nvSpPr>
            <p:spPr bwMode="auto">
              <a:xfrm>
                <a:off x="4140200" y="3784600"/>
                <a:ext cx="2992438" cy="3935413"/>
              </a:xfrm>
              <a:custGeom>
                <a:avLst/>
                <a:gdLst/>
                <a:ahLst/>
                <a:cxnLst/>
                <a:rect l="0" t="0" r="r" b="b"/>
                <a:pathLst>
                  <a:path w="21332" h="21554">
                    <a:moveTo>
                      <a:pt x="156" y="21554"/>
                    </a:moveTo>
                    <a:cubicBezTo>
                      <a:pt x="417" y="19680"/>
                      <a:pt x="270" y="17812"/>
                      <a:pt x="44" y="15942"/>
                    </a:cubicBezTo>
                    <a:cubicBezTo>
                      <a:pt x="-268" y="13369"/>
                      <a:pt x="1108" y="11427"/>
                      <a:pt x="3910" y="10058"/>
                    </a:cubicBezTo>
                    <a:cubicBezTo>
                      <a:pt x="4620" y="9711"/>
                      <a:pt x="5354" y="9385"/>
                      <a:pt x="6112" y="9105"/>
                    </a:cubicBezTo>
                    <a:cubicBezTo>
                      <a:pt x="7726" y="8509"/>
                      <a:pt x="9087" y="7667"/>
                      <a:pt x="10323" y="6687"/>
                    </a:cubicBezTo>
                    <a:cubicBezTo>
                      <a:pt x="10953" y="6188"/>
                      <a:pt x="11596" y="5699"/>
                      <a:pt x="12242" y="5213"/>
                    </a:cubicBezTo>
                    <a:cubicBezTo>
                      <a:pt x="12660" y="4898"/>
                      <a:pt x="13132" y="4662"/>
                      <a:pt x="13748" y="4652"/>
                    </a:cubicBezTo>
                    <a:cubicBezTo>
                      <a:pt x="14750" y="4636"/>
                      <a:pt x="15454" y="5246"/>
                      <a:pt x="15206" y="5994"/>
                    </a:cubicBezTo>
                    <a:cubicBezTo>
                      <a:pt x="15092" y="6338"/>
                      <a:pt x="14852" y="6691"/>
                      <a:pt x="14548" y="6958"/>
                    </a:cubicBezTo>
                    <a:cubicBezTo>
                      <a:pt x="13933" y="7496"/>
                      <a:pt x="13192" y="7950"/>
                      <a:pt x="12583" y="8492"/>
                    </a:cubicBezTo>
                    <a:cubicBezTo>
                      <a:pt x="11869" y="9126"/>
                      <a:pt x="11241" y="9818"/>
                      <a:pt x="10613" y="10518"/>
                    </a:cubicBezTo>
                    <a:cubicBezTo>
                      <a:pt x="12313" y="10323"/>
                      <a:pt x="14049" y="10253"/>
                      <a:pt x="15057" y="8918"/>
                    </a:cubicBezTo>
                    <a:cubicBezTo>
                      <a:pt x="15570" y="8239"/>
                      <a:pt x="16209" y="7617"/>
                      <a:pt x="16790" y="6968"/>
                    </a:cubicBezTo>
                    <a:cubicBezTo>
                      <a:pt x="16875" y="6873"/>
                      <a:pt x="16941" y="6766"/>
                      <a:pt x="17037" y="6678"/>
                    </a:cubicBezTo>
                    <a:cubicBezTo>
                      <a:pt x="18108" y="5693"/>
                      <a:pt x="18423" y="4530"/>
                      <a:pt x="18463" y="3283"/>
                    </a:cubicBezTo>
                    <a:cubicBezTo>
                      <a:pt x="18486" y="2556"/>
                      <a:pt x="18612" y="1831"/>
                      <a:pt x="18720" y="1107"/>
                    </a:cubicBezTo>
                    <a:cubicBezTo>
                      <a:pt x="18748" y="917"/>
                      <a:pt x="18855" y="727"/>
                      <a:pt x="18970" y="555"/>
                    </a:cubicBezTo>
                    <a:cubicBezTo>
                      <a:pt x="19233" y="161"/>
                      <a:pt x="19689" y="-46"/>
                      <a:pt x="20172" y="9"/>
                    </a:cubicBezTo>
                    <a:cubicBezTo>
                      <a:pt x="20704" y="69"/>
                      <a:pt x="21017" y="336"/>
                      <a:pt x="21193" y="711"/>
                    </a:cubicBezTo>
                    <a:cubicBezTo>
                      <a:pt x="21243" y="818"/>
                      <a:pt x="21286" y="928"/>
                      <a:pt x="21332" y="1037"/>
                    </a:cubicBezTo>
                    <a:cubicBezTo>
                      <a:pt x="21332" y="1246"/>
                      <a:pt x="21332" y="1454"/>
                      <a:pt x="21332" y="1663"/>
                    </a:cubicBezTo>
                    <a:cubicBezTo>
                      <a:pt x="21304" y="1763"/>
                      <a:pt x="21257" y="1862"/>
                      <a:pt x="21250" y="1963"/>
                    </a:cubicBezTo>
                    <a:cubicBezTo>
                      <a:pt x="21177" y="2900"/>
                      <a:pt x="21111" y="3837"/>
                      <a:pt x="21044" y="4773"/>
                    </a:cubicBezTo>
                    <a:cubicBezTo>
                      <a:pt x="20965" y="5894"/>
                      <a:pt x="20942" y="7016"/>
                      <a:pt x="20151" y="8030"/>
                    </a:cubicBezTo>
                    <a:cubicBezTo>
                      <a:pt x="18997" y="9509"/>
                      <a:pt x="17905" y="11016"/>
                      <a:pt x="16744" y="12492"/>
                    </a:cubicBezTo>
                    <a:cubicBezTo>
                      <a:pt x="16172" y="13218"/>
                      <a:pt x="15351" y="13759"/>
                      <a:pt x="14333" y="14119"/>
                    </a:cubicBezTo>
                    <a:cubicBezTo>
                      <a:pt x="12870" y="14637"/>
                      <a:pt x="11426" y="15187"/>
                      <a:pt x="9958" y="15696"/>
                    </a:cubicBezTo>
                    <a:cubicBezTo>
                      <a:pt x="8199" y="16305"/>
                      <a:pt x="7091" y="17309"/>
                      <a:pt x="6854" y="18785"/>
                    </a:cubicBezTo>
                    <a:cubicBezTo>
                      <a:pt x="6707" y="19700"/>
                      <a:pt x="6726" y="20631"/>
                      <a:pt x="6671" y="21554"/>
                    </a:cubicBezTo>
                    <a:cubicBezTo>
                      <a:pt x="4499" y="21554"/>
                      <a:pt x="2327" y="21554"/>
                      <a:pt x="156" y="21554"/>
                    </a:cubicBezTo>
                    <a:close/>
                    <a:moveTo>
                      <a:pt x="156" y="21554"/>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grpSp>
      </p:grpSp>
    </p:spTree>
    <p:extLst>
      <p:ext uri="{BB962C8B-B14F-4D97-AF65-F5344CB8AC3E}">
        <p14:creationId xmlns:p14="http://schemas.microsoft.com/office/powerpoint/2010/main" val="976710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954209" y="1895707"/>
            <a:ext cx="5189791" cy="3698932"/>
            <a:chOff x="3954209" y="1895707"/>
            <a:chExt cx="5189791" cy="3698932"/>
          </a:xfrm>
        </p:grpSpPr>
        <p:sp>
          <p:nvSpPr>
            <p:cNvPr id="22" name="Rectangle 21"/>
            <p:cNvSpPr/>
            <p:nvPr/>
          </p:nvSpPr>
          <p:spPr>
            <a:xfrm>
              <a:off x="3954209" y="1895707"/>
              <a:ext cx="5189791" cy="3698932"/>
            </a:xfrm>
            <a:prstGeom prst="rect">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b="1" spc="300" dirty="0">
                <a:solidFill>
                  <a:srgbClr val="FFFFFF"/>
                </a:solidFill>
              </a:endParaRPr>
            </a:p>
          </p:txBody>
        </p:sp>
        <p:sp>
          <p:nvSpPr>
            <p:cNvPr id="5" name="Rectangle 4"/>
            <p:cNvSpPr/>
            <p:nvPr/>
          </p:nvSpPr>
          <p:spPr>
            <a:xfrm>
              <a:off x="4705816" y="2068070"/>
              <a:ext cx="3869473" cy="3227215"/>
            </a:xfrm>
            <a:prstGeom prst="rect">
              <a:avLst/>
            </a:prstGeom>
          </p:spPr>
          <p:txBody>
            <a:bodyPr wrap="square" numCol="2" spcCol="0">
              <a:noAutofit/>
            </a:bodyPr>
            <a:lstStyle/>
            <a:p>
              <a:pPr lvl="0">
                <a:spcAft>
                  <a:spcPts val="1200"/>
                </a:spcAft>
              </a:pPr>
              <a:r>
                <a:rPr lang="en-US" sz="1600" dirty="0">
                  <a:solidFill>
                    <a:schemeClr val="bg1"/>
                  </a:solidFill>
                </a:rPr>
                <a:t>Bullying/ Cyberbullying Prevention </a:t>
              </a:r>
            </a:p>
            <a:p>
              <a:pPr lvl="0">
                <a:spcAft>
                  <a:spcPts val="1200"/>
                </a:spcAft>
              </a:pPr>
              <a:r>
                <a:rPr lang="en-US" sz="1600" dirty="0">
                  <a:solidFill>
                    <a:schemeClr val="bg1"/>
                  </a:solidFill>
                </a:rPr>
                <a:t>Bloodborne Pathogens</a:t>
              </a:r>
            </a:p>
            <a:p>
              <a:pPr lvl="0">
                <a:spcAft>
                  <a:spcPts val="1200"/>
                </a:spcAft>
              </a:pPr>
              <a:r>
                <a:rPr lang="en-US" sz="1600" dirty="0">
                  <a:solidFill>
                    <a:schemeClr val="bg1"/>
                  </a:solidFill>
                </a:rPr>
                <a:t>Classroom Management</a:t>
              </a:r>
            </a:p>
            <a:p>
              <a:pPr lvl="0">
                <a:spcAft>
                  <a:spcPts val="1200"/>
                </a:spcAft>
              </a:pPr>
              <a:r>
                <a:rPr lang="en-US" sz="1600" dirty="0">
                  <a:solidFill>
                    <a:schemeClr val="bg1"/>
                  </a:solidFill>
                </a:rPr>
                <a:t>Education</a:t>
              </a:r>
              <a:br>
                <a:rPr lang="en-US" sz="1600" dirty="0">
                  <a:solidFill>
                    <a:schemeClr val="bg1"/>
                  </a:solidFill>
                </a:rPr>
              </a:br>
              <a:r>
                <a:rPr lang="en-US" sz="1600" dirty="0">
                  <a:solidFill>
                    <a:schemeClr val="bg1"/>
                  </a:solidFill>
                </a:rPr>
                <a:t>Legal Fluency</a:t>
              </a:r>
            </a:p>
            <a:p>
              <a:pPr lvl="0">
                <a:spcAft>
                  <a:spcPts val="1200"/>
                </a:spcAft>
              </a:pPr>
              <a:r>
                <a:rPr lang="en-US" sz="1600" dirty="0">
                  <a:solidFill>
                    <a:schemeClr val="bg1"/>
                  </a:solidFill>
                </a:rPr>
                <a:t>Mindfulness </a:t>
              </a:r>
              <a:br>
                <a:rPr lang="en-US" sz="1600" dirty="0">
                  <a:solidFill>
                    <a:schemeClr val="bg1"/>
                  </a:solidFill>
                </a:rPr>
              </a:br>
              <a:r>
                <a:rPr lang="en-US" sz="1600" dirty="0">
                  <a:solidFill>
                    <a:schemeClr val="bg1"/>
                  </a:solidFill>
                </a:rPr>
                <a:t>Based Teaching</a:t>
              </a:r>
            </a:p>
            <a:p>
              <a:pPr lvl="0">
                <a:spcAft>
                  <a:spcPts val="1200"/>
                </a:spcAft>
              </a:pPr>
              <a:r>
                <a:rPr lang="en-US" sz="1600" dirty="0">
                  <a:solidFill>
                    <a:schemeClr val="bg1"/>
                  </a:solidFill>
                </a:rPr>
                <a:t>Dealing with </a:t>
              </a:r>
              <a:br>
                <a:rPr lang="en-US" sz="1600" dirty="0">
                  <a:solidFill>
                    <a:schemeClr val="bg1"/>
                  </a:solidFill>
                </a:rPr>
              </a:br>
              <a:r>
                <a:rPr lang="en-US" sz="1600" dirty="0">
                  <a:solidFill>
                    <a:schemeClr val="bg1"/>
                  </a:solidFill>
                </a:rPr>
                <a:t>Difficult Families</a:t>
              </a:r>
            </a:p>
            <a:p>
              <a:pPr lvl="0">
                <a:spcAft>
                  <a:spcPts val="1200"/>
                </a:spcAft>
              </a:pPr>
              <a:r>
                <a:rPr lang="en-US" sz="1600" dirty="0">
                  <a:solidFill>
                    <a:schemeClr val="bg1"/>
                  </a:solidFill>
                </a:rPr>
                <a:t>New Teacher Orientation</a:t>
              </a:r>
            </a:p>
            <a:p>
              <a:pPr lvl="0">
                <a:spcAft>
                  <a:spcPts val="1200"/>
                </a:spcAft>
              </a:pPr>
              <a:r>
                <a:rPr lang="en-US" sz="1600" dirty="0">
                  <a:solidFill>
                    <a:schemeClr val="bg1"/>
                  </a:solidFill>
                </a:rPr>
                <a:t>Process Mentoring</a:t>
              </a:r>
            </a:p>
            <a:p>
              <a:pPr lvl="0">
                <a:spcAft>
                  <a:spcPts val="1200"/>
                </a:spcAft>
              </a:pPr>
              <a:r>
                <a:rPr lang="en-US" sz="1600" dirty="0">
                  <a:solidFill>
                    <a:schemeClr val="bg1"/>
                  </a:solidFill>
                </a:rPr>
                <a:t>Suicide Prevention</a:t>
              </a:r>
            </a:p>
            <a:p>
              <a:pPr lvl="0">
                <a:spcAft>
                  <a:spcPts val="1200"/>
                </a:spcAft>
              </a:pPr>
              <a:r>
                <a:rPr lang="en-US" sz="1600" dirty="0">
                  <a:solidFill>
                    <a:schemeClr val="bg1"/>
                  </a:solidFill>
                </a:rPr>
                <a:t>Understanding Learning Disabilities</a:t>
              </a:r>
            </a:p>
            <a:p>
              <a:pPr lvl="0">
                <a:spcAft>
                  <a:spcPts val="1200"/>
                </a:spcAft>
              </a:pPr>
              <a:r>
                <a:rPr lang="en-US" sz="1600" dirty="0">
                  <a:solidFill>
                    <a:schemeClr val="bg1"/>
                  </a:solidFill>
                </a:rPr>
                <a:t>Teacher </a:t>
              </a:r>
              <a:br>
                <a:rPr lang="en-US" sz="1600" dirty="0">
                  <a:solidFill>
                    <a:schemeClr val="bg1"/>
                  </a:solidFill>
                </a:rPr>
              </a:br>
              <a:r>
                <a:rPr lang="en-US" sz="1600" dirty="0">
                  <a:solidFill>
                    <a:schemeClr val="bg1"/>
                  </a:solidFill>
                </a:rPr>
                <a:t>Leadership</a:t>
              </a:r>
            </a:p>
          </p:txBody>
        </p:sp>
        <p:cxnSp>
          <p:nvCxnSpPr>
            <p:cNvPr id="12" name="Straight Connector 11"/>
            <p:cNvCxnSpPr/>
            <p:nvPr/>
          </p:nvCxnSpPr>
          <p:spPr>
            <a:xfrm>
              <a:off x="4705816" y="2913712"/>
              <a:ext cx="137159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705816" y="3558939"/>
              <a:ext cx="137159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705816" y="4200509"/>
              <a:ext cx="137159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705816" y="4836128"/>
              <a:ext cx="1371599"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579220" y="4746792"/>
              <a:ext cx="190685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6579220" y="4112785"/>
              <a:ext cx="190685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579220" y="3317553"/>
              <a:ext cx="190685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579220" y="3722493"/>
              <a:ext cx="190685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579220" y="2676648"/>
              <a:ext cx="1906858" cy="0"/>
            </a:xfrm>
            <a:prstGeom prst="line">
              <a:avLst/>
            </a:prstGeom>
            <a:ln w="12700" cap="rnd">
              <a:solidFill>
                <a:schemeClr val="tx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grpSp>
      <p:sp>
        <p:nvSpPr>
          <p:cNvPr id="2" name="Title 1"/>
          <p:cNvSpPr txBox="1">
            <a:spLocks/>
          </p:cNvSpPr>
          <p:nvPr/>
        </p:nvSpPr>
        <p:spPr>
          <a:xfrm>
            <a:off x="457200" y="457200"/>
            <a:ext cx="8229600" cy="1005840"/>
          </a:xfrm>
          <a:prstGeom prst="rect">
            <a:avLst/>
          </a:prstGeom>
        </p:spPr>
        <p:txBody>
          <a:bodyPr/>
          <a:lstStyle>
            <a:lvl1pPr algn="ctr" defTabSz="457200" rtl="0" eaLnBrk="1" latinLnBrk="0" hangingPunct="1">
              <a:spcBef>
                <a:spcPct val="0"/>
              </a:spcBef>
              <a:buNone/>
              <a:defRPr sz="3400" b="0" kern="1200" spc="-100" baseline="0">
                <a:solidFill>
                  <a:schemeClr val="tx2"/>
                </a:solidFill>
                <a:latin typeface="+mj-lt"/>
                <a:ea typeface="+mj-ea"/>
                <a:cs typeface="+mj-cs"/>
              </a:defRPr>
            </a:lvl1pPr>
          </a:lstStyle>
          <a:p>
            <a:r>
              <a:rPr lang="en-US" dirty="0"/>
              <a:t>Skills, Mandates &amp; Engagement </a:t>
            </a:r>
          </a:p>
          <a:p>
            <a:r>
              <a:rPr lang="en-US" sz="1800" b="1" spc="0" dirty="0">
                <a:solidFill>
                  <a:schemeClr val="tx1">
                    <a:lumMod val="75000"/>
                  </a:schemeClr>
                </a:solidFill>
              </a:rPr>
              <a:t>Request an engagement </a:t>
            </a:r>
            <a:r>
              <a:rPr lang="en-US" sz="1800" spc="0" dirty="0">
                <a:solidFill>
                  <a:schemeClr val="tx1"/>
                </a:solidFill>
              </a:rPr>
              <a:t>to meet the specific needs of your school </a:t>
            </a:r>
          </a:p>
          <a:p>
            <a:r>
              <a:rPr lang="en-US" sz="1800" b="1" spc="0" dirty="0">
                <a:solidFill>
                  <a:schemeClr val="tx1">
                    <a:lumMod val="75000"/>
                  </a:schemeClr>
                </a:solidFill>
              </a:rPr>
              <a:t>or create your own </a:t>
            </a:r>
            <a:r>
              <a:rPr lang="en-US" sz="1800" spc="0" dirty="0">
                <a:solidFill>
                  <a:schemeClr val="tx1"/>
                </a:solidFill>
              </a:rPr>
              <a:t>unique training for your district and beyond</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28713" b="28713"/>
          <a:stretch/>
        </p:blipFill>
        <p:spPr>
          <a:xfrm>
            <a:off x="2971800" y="5829597"/>
            <a:ext cx="3048000" cy="648232"/>
          </a:xfrm>
          <a:prstGeom prst="rect">
            <a:avLst/>
          </a:prstGeom>
        </p:spPr>
      </p:pic>
      <p:grpSp>
        <p:nvGrpSpPr>
          <p:cNvPr id="27" name="Group 26"/>
          <p:cNvGrpSpPr/>
          <p:nvPr/>
        </p:nvGrpSpPr>
        <p:grpSpPr>
          <a:xfrm>
            <a:off x="-2" y="1895707"/>
            <a:ext cx="4371580" cy="3698932"/>
            <a:chOff x="-2" y="1895707"/>
            <a:chExt cx="4371580" cy="3698932"/>
          </a:xfrm>
        </p:grpSpPr>
        <p:sp>
          <p:nvSpPr>
            <p:cNvPr id="23" name="Triangle 22"/>
            <p:cNvSpPr/>
            <p:nvPr/>
          </p:nvSpPr>
          <p:spPr>
            <a:xfrm rot="5400000">
              <a:off x="3642731" y="3455090"/>
              <a:ext cx="877532" cy="580163"/>
            </a:xfrm>
            <a:prstGeom prst="triangle">
              <a:avLst/>
            </a:prstGeom>
            <a:solidFill>
              <a:schemeClr val="accent1"/>
            </a:solidFill>
            <a:ln w="7620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2" y="1895707"/>
              <a:ext cx="3888789" cy="3698932"/>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b="1" spc="300" dirty="0">
                <a:solidFill>
                  <a:srgbClr val="FFFFFF"/>
                </a:solidFill>
              </a:endParaRPr>
            </a:p>
          </p:txBody>
        </p:sp>
        <p:sp>
          <p:nvSpPr>
            <p:cNvPr id="6" name="TextBox 5"/>
            <p:cNvSpPr txBox="1"/>
            <p:nvPr/>
          </p:nvSpPr>
          <p:spPr>
            <a:xfrm>
              <a:off x="619279" y="4150421"/>
              <a:ext cx="2672526" cy="707886"/>
            </a:xfrm>
            <a:prstGeom prst="rect">
              <a:avLst/>
            </a:prstGeom>
            <a:noFill/>
          </p:spPr>
          <p:txBody>
            <a:bodyPr wrap="none" rtlCol="0">
              <a:spAutoFit/>
            </a:bodyPr>
            <a:lstStyle/>
            <a:p>
              <a:pPr algn="ctr"/>
              <a:r>
                <a:rPr lang="en-US" sz="2000" b="1" spc="300" dirty="0">
                  <a:solidFill>
                    <a:schemeClr val="bg1"/>
                  </a:solidFill>
                </a:rPr>
                <a:t>PROFESSIONAL</a:t>
              </a:r>
              <a:br>
                <a:rPr lang="en-US" sz="2000" spc="300" dirty="0">
                  <a:solidFill>
                    <a:schemeClr val="bg1"/>
                  </a:solidFill>
                </a:rPr>
              </a:br>
              <a:r>
                <a:rPr lang="en-US" sz="2000" spc="300" dirty="0">
                  <a:solidFill>
                    <a:schemeClr val="bg1"/>
                  </a:solidFill>
                </a:rPr>
                <a:t>DEVELOPMENT</a:t>
              </a:r>
            </a:p>
          </p:txBody>
        </p:sp>
        <p:grpSp>
          <p:nvGrpSpPr>
            <p:cNvPr id="8" name="Group 7"/>
            <p:cNvGrpSpPr/>
            <p:nvPr/>
          </p:nvGrpSpPr>
          <p:grpSpPr>
            <a:xfrm>
              <a:off x="1490613" y="2917123"/>
              <a:ext cx="929858" cy="838036"/>
              <a:chOff x="10198100" y="998092"/>
              <a:chExt cx="2171700" cy="1957250"/>
            </a:xfrm>
            <a:solidFill>
              <a:schemeClr val="bg1"/>
            </a:solidFill>
          </p:grpSpPr>
          <p:sp>
            <p:nvSpPr>
              <p:cNvPr id="9" name="AutoShape 20"/>
              <p:cNvSpPr>
                <a:spLocks/>
              </p:cNvSpPr>
              <p:nvPr/>
            </p:nvSpPr>
            <p:spPr bwMode="auto">
              <a:xfrm>
                <a:off x="10198100" y="1308100"/>
                <a:ext cx="2171700" cy="1003300"/>
              </a:xfrm>
              <a:custGeom>
                <a:avLst/>
                <a:gdLst/>
                <a:ahLst/>
                <a:cxnLst/>
                <a:rect l="0" t="0" r="r" b="b"/>
                <a:pathLst>
                  <a:path w="21600" h="21600">
                    <a:moveTo>
                      <a:pt x="8084" y="18522"/>
                    </a:moveTo>
                    <a:lnTo>
                      <a:pt x="8084" y="20233"/>
                    </a:lnTo>
                    <a:cubicBezTo>
                      <a:pt x="8084" y="20988"/>
                      <a:pt x="8367" y="21600"/>
                      <a:pt x="8716" y="21600"/>
                    </a:cubicBezTo>
                    <a:lnTo>
                      <a:pt x="12884" y="21600"/>
                    </a:lnTo>
                    <a:cubicBezTo>
                      <a:pt x="13233" y="21600"/>
                      <a:pt x="13516" y="20988"/>
                      <a:pt x="13516" y="20233"/>
                    </a:cubicBezTo>
                    <a:lnTo>
                      <a:pt x="13516" y="18576"/>
                    </a:lnTo>
                    <a:cubicBezTo>
                      <a:pt x="16833" y="18178"/>
                      <a:pt x="19701" y="17071"/>
                      <a:pt x="21600" y="16163"/>
                    </a:cubicBezTo>
                    <a:lnTo>
                      <a:pt x="21600" y="4238"/>
                    </a:lnTo>
                    <a:cubicBezTo>
                      <a:pt x="21600" y="1897"/>
                      <a:pt x="20723" y="0"/>
                      <a:pt x="19642" y="0"/>
                    </a:cubicBezTo>
                    <a:lnTo>
                      <a:pt x="1958" y="0"/>
                    </a:lnTo>
                    <a:cubicBezTo>
                      <a:pt x="877" y="0"/>
                      <a:pt x="0" y="1897"/>
                      <a:pt x="0" y="4238"/>
                    </a:cubicBezTo>
                    <a:lnTo>
                      <a:pt x="0" y="16072"/>
                    </a:lnTo>
                    <a:cubicBezTo>
                      <a:pt x="1906" y="16959"/>
                      <a:pt x="4798" y="18069"/>
                      <a:pt x="8084" y="18522"/>
                    </a:cubicBezTo>
                    <a:close/>
                    <a:moveTo>
                      <a:pt x="8084" y="18522"/>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0" name="AutoShape 21"/>
              <p:cNvSpPr>
                <a:spLocks/>
              </p:cNvSpPr>
              <p:nvPr/>
            </p:nvSpPr>
            <p:spPr bwMode="auto">
              <a:xfrm>
                <a:off x="10198100" y="2169530"/>
                <a:ext cx="2171700" cy="785812"/>
              </a:xfrm>
              <a:custGeom>
                <a:avLst/>
                <a:gdLst/>
                <a:ahLst/>
                <a:cxnLst/>
                <a:rect l="0" t="0" r="r" b="b"/>
                <a:pathLst>
                  <a:path w="21600" h="21600">
                    <a:moveTo>
                      <a:pt x="14779" y="2878"/>
                    </a:moveTo>
                    <a:lnTo>
                      <a:pt x="14779" y="3817"/>
                    </a:lnTo>
                    <a:cubicBezTo>
                      <a:pt x="14779" y="5358"/>
                      <a:pt x="14326" y="6607"/>
                      <a:pt x="13768" y="6607"/>
                    </a:cubicBezTo>
                    <a:lnTo>
                      <a:pt x="7958" y="6607"/>
                    </a:lnTo>
                    <a:cubicBezTo>
                      <a:pt x="7400" y="6607"/>
                      <a:pt x="6947" y="5358"/>
                      <a:pt x="6947" y="3817"/>
                    </a:cubicBezTo>
                    <a:lnTo>
                      <a:pt x="6947" y="2815"/>
                    </a:lnTo>
                    <a:cubicBezTo>
                      <a:pt x="4157" y="2176"/>
                      <a:pt x="1729" y="1007"/>
                      <a:pt x="0" y="0"/>
                    </a:cubicBezTo>
                    <a:lnTo>
                      <a:pt x="0" y="16195"/>
                    </a:lnTo>
                    <a:cubicBezTo>
                      <a:pt x="0" y="19180"/>
                      <a:pt x="877" y="21600"/>
                      <a:pt x="1958" y="21600"/>
                    </a:cubicBezTo>
                    <a:lnTo>
                      <a:pt x="19642" y="21600"/>
                    </a:lnTo>
                    <a:cubicBezTo>
                      <a:pt x="20723" y="21600"/>
                      <a:pt x="21600" y="19180"/>
                      <a:pt x="21600" y="16195"/>
                    </a:cubicBezTo>
                    <a:lnTo>
                      <a:pt x="21600" y="119"/>
                    </a:lnTo>
                    <a:cubicBezTo>
                      <a:pt x="19900" y="1133"/>
                      <a:pt x="17532" y="2279"/>
                      <a:pt x="14779" y="2878"/>
                    </a:cubicBezTo>
                    <a:close/>
                    <a:moveTo>
                      <a:pt x="14779" y="2878"/>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sp>
            <p:nvSpPr>
              <p:cNvPr id="11" name="AutoShape 22"/>
              <p:cNvSpPr>
                <a:spLocks/>
              </p:cNvSpPr>
              <p:nvPr/>
            </p:nvSpPr>
            <p:spPr bwMode="auto">
              <a:xfrm>
                <a:off x="10921999" y="998092"/>
                <a:ext cx="736599" cy="228600"/>
              </a:xfrm>
              <a:custGeom>
                <a:avLst/>
                <a:gdLst/>
                <a:ahLst/>
                <a:cxnLst/>
                <a:rect l="0" t="0" r="r" b="b"/>
                <a:pathLst>
                  <a:path w="21600" h="21600">
                    <a:moveTo>
                      <a:pt x="21600" y="21600"/>
                    </a:moveTo>
                    <a:lnTo>
                      <a:pt x="17876" y="21600"/>
                    </a:lnTo>
                    <a:lnTo>
                      <a:pt x="17876" y="12000"/>
                    </a:lnTo>
                    <a:lnTo>
                      <a:pt x="3724" y="12000"/>
                    </a:lnTo>
                    <a:lnTo>
                      <a:pt x="3724" y="21600"/>
                    </a:lnTo>
                    <a:lnTo>
                      <a:pt x="0" y="21600"/>
                    </a:lnTo>
                    <a:lnTo>
                      <a:pt x="0" y="6000"/>
                    </a:lnTo>
                    <a:cubicBezTo>
                      <a:pt x="0" y="2686"/>
                      <a:pt x="834" y="0"/>
                      <a:pt x="1862" y="0"/>
                    </a:cubicBezTo>
                    <a:lnTo>
                      <a:pt x="19738" y="0"/>
                    </a:lnTo>
                    <a:cubicBezTo>
                      <a:pt x="20766" y="0"/>
                      <a:pt x="21600" y="2686"/>
                      <a:pt x="21600" y="6000"/>
                    </a:cubicBezTo>
                    <a:cubicBezTo>
                      <a:pt x="21600" y="6000"/>
                      <a:pt x="21600" y="21600"/>
                      <a:pt x="21600" y="21600"/>
                    </a:cubicBezTo>
                    <a:close/>
                    <a:moveTo>
                      <a:pt x="21600" y="21600"/>
                    </a:moveTo>
                  </a:path>
                </a:pathLst>
              </a:custGeom>
              <a:grpFill/>
              <a:ln>
                <a:noFill/>
              </a:ln>
              <a:extLs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lstStyle/>
              <a:p>
                <a:endParaRPr lang="en-US" dirty="0"/>
              </a:p>
            </p:txBody>
          </p:sp>
        </p:grpSp>
      </p:grpSp>
    </p:spTree>
    <p:extLst>
      <p:ext uri="{BB962C8B-B14F-4D97-AF65-F5344CB8AC3E}">
        <p14:creationId xmlns:p14="http://schemas.microsoft.com/office/powerpoint/2010/main" val="60041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0-#ppt_w/2"/>
                                          </p:val>
                                        </p:tav>
                                        <p:tav tm="100000">
                                          <p:val>
                                            <p:strVal val="#ppt_x"/>
                                          </p:val>
                                        </p:tav>
                                      </p:tavLst>
                                    </p:anim>
                                    <p:anim calcmode="lin" valueType="num">
                                      <p:cBhvr additive="base">
                                        <p:cTn id="1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ullscreen">
  <a:themeElements>
    <a:clrScheme name="Custom 41">
      <a:dk1>
        <a:srgbClr val="9DA0A3"/>
      </a:dk1>
      <a:lt1>
        <a:srgbClr val="FFFFFF"/>
      </a:lt1>
      <a:dk2>
        <a:srgbClr val="00ABED"/>
      </a:dk2>
      <a:lt2>
        <a:srgbClr val="FFFFFF"/>
      </a:lt2>
      <a:accent1>
        <a:srgbClr val="00ABED"/>
      </a:accent1>
      <a:accent2>
        <a:srgbClr val="000000"/>
      </a:accent2>
      <a:accent3>
        <a:srgbClr val="9DA0A3"/>
      </a:accent3>
      <a:accent4>
        <a:srgbClr val="FF6D00"/>
      </a:accent4>
      <a:accent5>
        <a:srgbClr val="FF1A00"/>
      </a:accent5>
      <a:accent6>
        <a:srgbClr val="FFFFFF"/>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cap="rnd">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Fullscreen.potx</Template>
  <TotalTime>3535</TotalTime>
  <Words>790</Words>
  <Application>Microsoft Office PowerPoint</Application>
  <PresentationFormat>On-screen Show (4:3)</PresentationFormat>
  <Paragraphs>147</Paragraphs>
  <Slides>20</Slides>
  <Notes>1</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Bodoni MT Black</vt:lpstr>
      <vt:lpstr>Calibri</vt:lpstr>
      <vt:lpstr>Georgia</vt:lpstr>
      <vt:lpstr>Fullscreen</vt:lpstr>
      <vt:lpstr>PowerPoint Presentation</vt:lpstr>
      <vt:lpstr>PowerPoint Presentation</vt:lpstr>
      <vt:lpstr>Philosophy    </vt:lpstr>
      <vt:lpstr>Engagement    </vt:lpstr>
      <vt:lpstr>PowerPoint Presentation</vt:lpstr>
      <vt:lpstr>Content</vt:lpstr>
      <vt:lpstr>Five Areas of Focus for PD? </vt:lpstr>
      <vt:lpstr>PowerPoint Presentation</vt:lpstr>
      <vt:lpstr>PowerPoint Presentation</vt:lpstr>
      <vt:lpstr>PowerPoint Presentation</vt:lpstr>
      <vt:lpstr>Learning Communities</vt:lpstr>
      <vt:lpstr>Dedicated District Portals   Through the first ever Learning Engagement System (LES)</vt:lpstr>
      <vt:lpstr>NJ Teacher’s Survey</vt:lpstr>
      <vt:lpstr>NJ Teacher’s Survey</vt:lpstr>
      <vt:lpstr>NJ Teacher’s Survey</vt:lpstr>
      <vt:lpstr>NJ Teacher’s Survey</vt:lpstr>
      <vt:lpstr>Revenue Sharing Model TURN SOLICITORS INTO SPONSORS TO SAVE TIME &amp; EARN MONEY </vt:lpstr>
      <vt:lpstr>Revenue Sharing Model TURN SOLICITORS INTO SPONSORS TO SAVE TIME &amp; EARN MONEY </vt:lpstr>
      <vt:lpstr>Developed by Jared Scherz, Ph.D., M.Ed. NATIONAL EXPERT ON SCHOOLS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Tara Sheffield</dc:creator>
  <cp:lastModifiedBy>Jared Scherz</cp:lastModifiedBy>
  <cp:revision>699</cp:revision>
  <dcterms:created xsi:type="dcterms:W3CDTF">2016-07-12T16:25:16Z</dcterms:created>
  <dcterms:modified xsi:type="dcterms:W3CDTF">2017-07-05T21:23:13Z</dcterms:modified>
</cp:coreProperties>
</file>